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8.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9.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0.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1.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2.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3.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4.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5.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6.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7.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20"/>
  </p:notesMasterIdLst>
  <p:sldIdLst>
    <p:sldId id="256" r:id="rId2"/>
    <p:sldId id="279" r:id="rId3"/>
    <p:sldId id="296" r:id="rId4"/>
    <p:sldId id="313" r:id="rId5"/>
    <p:sldId id="326" r:id="rId6"/>
    <p:sldId id="297" r:id="rId7"/>
    <p:sldId id="329" r:id="rId8"/>
    <p:sldId id="330" r:id="rId9"/>
    <p:sldId id="331" r:id="rId10"/>
    <p:sldId id="294" r:id="rId11"/>
    <p:sldId id="327" r:id="rId12"/>
    <p:sldId id="332" r:id="rId13"/>
    <p:sldId id="333" r:id="rId14"/>
    <p:sldId id="334" r:id="rId15"/>
    <p:sldId id="335" r:id="rId16"/>
    <p:sldId id="336" r:id="rId17"/>
    <p:sldId id="306" r:id="rId18"/>
    <p:sldId id="304" r:id="rId19"/>
  </p:sldIdLst>
  <p:sldSz cx="9144000" cy="5143500" type="screen16x9"/>
  <p:notesSz cx="6858000" cy="9144000"/>
  <p:embeddedFontLst>
    <p:embeddedFont>
      <p:font typeface="微软雅黑" panose="020B0503020204020204" pitchFamily="34" charset="-122"/>
      <p:regular r:id="rId21"/>
      <p:bold r:id="rId22"/>
    </p:embeddedFont>
    <p:embeddedFont>
      <p:font typeface="微软雅黑" panose="020B0503020204020204" pitchFamily="34" charset="-122"/>
      <p:regular r:id="rId21"/>
      <p:bold r:id="rId22"/>
    </p:embeddedFont>
    <p:embeddedFont>
      <p:font typeface="Consolas" panose="020B0609020204030204" pitchFamily="49" charset="0"/>
      <p:regular r:id="rId23"/>
      <p:bold r:id="rId24"/>
      <p:italic r:id="rId25"/>
      <p:boldItalic r:id="rId26"/>
    </p:embeddedFont>
    <p:embeddedFont>
      <p:font typeface="Open Sans" panose="020B0606030504020204" pitchFamily="34" charset="0"/>
      <p:regular r:id="rId27"/>
      <p:bold r:id="rId28"/>
      <p:italic r:id="rId29"/>
      <p:boldItalic r:id="rId30"/>
    </p:embeddedFont>
    <p:embeddedFont>
      <p:font typeface="Open Sans Light" panose="020B0806030504020204" pitchFamily="34" charset="0"/>
      <p:regular r:id="rId31"/>
      <p:bold r:id="rId32"/>
      <p:italic r:id="rId33"/>
      <p:boldItalic r:id="rId34"/>
    </p:embeddedFont>
    <p:embeddedFont>
      <p:font typeface="Open Sans SemiBold" panose="020B0706030804020204" pitchFamily="3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4421752C-2854-524B-B253-DBB38B0A30A2}">
          <p14:sldIdLst>
            <p14:sldId id="256"/>
            <p14:sldId id="279"/>
          </p14:sldIdLst>
        </p14:section>
        <p14:section name="Feign解决的问题" id="{EE2BCFA2-AB03-43B8-8B0A-0E609D51ECBB}">
          <p14:sldIdLst>
            <p14:sldId id="296"/>
            <p14:sldId id="313"/>
            <p14:sldId id="326"/>
            <p14:sldId id="297"/>
          </p14:sldIdLst>
        </p14:section>
        <p14:section name="Feign基本使用" id="{FF376EEA-01BA-468A-9809-FFA6211B6DD1}">
          <p14:sldIdLst>
            <p14:sldId id="329"/>
            <p14:sldId id="330"/>
            <p14:sldId id="331"/>
          </p14:sldIdLst>
        </p14:section>
        <p14:section name="Feign的整体设计" id="{A0A02CCB-D38E-E84F-839E-2480C2786A3E}">
          <p14:sldIdLst>
            <p14:sldId id="294"/>
            <p14:sldId id="327"/>
            <p14:sldId id="332"/>
            <p14:sldId id="333"/>
            <p14:sldId id="334"/>
            <p14:sldId id="335"/>
            <p14:sldId id="336"/>
            <p14:sldId id="306"/>
          </p14:sldIdLst>
        </p14:section>
        <p14:section name="QA" id="{F7ABFC32-3667-4177-9C1F-F9705978B3FC}">
          <p14:sldIdLst>
            <p14:sldId id="30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09"/>
    <p:restoredTop sz="87755" autoAdjust="0"/>
  </p:normalViewPr>
  <p:slideViewPr>
    <p:cSldViewPr snapToGrid="0" snapToObjects="1">
      <p:cViewPr>
        <p:scale>
          <a:sx n="221" d="100"/>
          <a:sy n="221" d="100"/>
        </p:scale>
        <p:origin x="304" y="1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presProps" Target="presProps.xml"/><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r>
            <a:rPr lang="zh-CN" altLang="en-US" dirty="0">
              <a:latin typeface="微软雅黑" panose="020B0503020204020204" pitchFamily="34" charset="-122"/>
              <a:ea typeface="微软雅黑" panose="020B0503020204020204" pitchFamily="34" charset="-122"/>
            </a:rPr>
            <a:t>解析</a:t>
          </a:r>
          <a:r>
            <a:rPr lang="en-US" altLang="zh-CN"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FeignClient</a:t>
          </a:r>
          <a:r>
            <a:rPr lang="zh-CN" altLang="en-US" dirty="0">
              <a:latin typeface="微软雅黑" panose="020B0503020204020204" pitchFamily="34" charset="-122"/>
              <a:ea typeface="微软雅黑" panose="020B0503020204020204" pitchFamily="34" charset="-122"/>
            </a:rPr>
            <a:t>入口在</a:t>
          </a:r>
          <a:r>
            <a:rPr lang="en-US" altLang="zh-CN"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EnableFeignClients</a:t>
          </a:r>
          <a:r>
            <a:rPr lang="zh-CN" altLang="en-US" dirty="0">
              <a:latin typeface="微软雅黑" panose="020B0503020204020204" pitchFamily="34" charset="-122"/>
              <a:ea typeface="微软雅黑" panose="020B0503020204020204" pitchFamily="34" charset="-122"/>
            </a:rPr>
            <a:t>上，它可以配置一些</a:t>
          </a:r>
          <a:r>
            <a:rPr lang="en-US" altLang="zh-CN" dirty="0">
              <a:latin typeface="微软雅黑" panose="020B0503020204020204" pitchFamily="34" charset="-122"/>
              <a:ea typeface="微软雅黑" panose="020B0503020204020204" pitchFamily="34" charset="-122"/>
            </a:rPr>
            <a:t>Feign</a:t>
          </a:r>
          <a:r>
            <a:rPr lang="zh-CN" altLang="en-US" dirty="0">
              <a:latin typeface="微软雅黑" panose="020B0503020204020204" pitchFamily="34" charset="-122"/>
              <a:ea typeface="微软雅黑" panose="020B0503020204020204" pitchFamily="34" charset="-122"/>
            </a:rPr>
            <a:t>相关的全局配置，在它上面包含一个</a:t>
          </a:r>
          <a:r>
            <a:rPr lang="en-US" b="0" i="0" dirty="0"/>
            <a:t>@Import(</a:t>
          </a:r>
          <a:r>
            <a:rPr lang="en-US" b="0" i="0" dirty="0" err="1"/>
            <a:t>FeignClientsRegistrar.class</a:t>
          </a:r>
          <a:r>
            <a:rPr lang="en-US" b="0" i="0" dirty="0"/>
            <a:t>)</a:t>
          </a:r>
          <a:r>
            <a:rPr lang="en-US" b="0" i="0" dirty="0" err="1"/>
            <a:t>注解</a:t>
          </a:r>
          <a:r>
            <a:rPr lang="zh-CN" altLang="en-US" b="0" i="0" dirty="0"/>
            <a:t>，</a:t>
          </a:r>
          <a:r>
            <a:rPr lang="en-US" b="0" i="0" dirty="0" err="1"/>
            <a:t>FeignClientsRegistrar</a:t>
          </a:r>
          <a:r>
            <a:rPr lang="zh-CN" altLang="en-US" b="0" i="0" dirty="0"/>
            <a:t> 实现了接口 </a:t>
          </a:r>
          <a:r>
            <a:rPr lang="en-US" b="0" i="0" dirty="0" err="1"/>
            <a:t>ImportBeanDefinitionRegistrar</a:t>
          </a:r>
          <a:r>
            <a:rPr lang="zh-CN" altLang="en-US" b="0" i="0" dirty="0"/>
            <a:t>。在容器启动时会调用它实现的</a:t>
          </a:r>
          <a:r>
            <a:rPr lang="en-US" b="0" i="0" dirty="0" err="1"/>
            <a:t>registerBeanDefinitions方法</a:t>
          </a:r>
          <a:r>
            <a:rPr lang="zh-CN" altLang="en-US" b="0" i="0" dirty="0"/>
            <a:t>，这里主要是拿到对应</a:t>
          </a:r>
          <a:r>
            <a:rPr lang="en-US" altLang="zh-CN" b="0" i="0" dirty="0"/>
            <a:t>@</a:t>
          </a:r>
          <a:r>
            <a:rPr lang="en-US" altLang="zh-CN" b="0" i="0" dirty="0" err="1"/>
            <a:t>FeignClient</a:t>
          </a:r>
          <a:r>
            <a:rPr lang="zh-CN" altLang="en-US" b="0" i="0" dirty="0"/>
            <a:t>注解的类和相关配置项，生成对应的</a:t>
          </a:r>
          <a:r>
            <a:rPr lang="en-US" b="0" i="0" dirty="0" err="1"/>
            <a:t>FeignClientFactoryBean工厂Bean</a:t>
          </a:r>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700" kern="1200" dirty="0">
              <a:latin typeface="微软雅黑" panose="020B0503020204020204" pitchFamily="34" charset="-122"/>
              <a:ea typeface="微软雅黑" panose="020B0503020204020204" pitchFamily="34" charset="-122"/>
            </a:rPr>
            <a:t>这里是在容器</a:t>
          </a:r>
          <a:r>
            <a:rPr lang="en-US" altLang="zh-CN" sz="700" kern="1200" dirty="0">
              <a:latin typeface="微软雅黑" panose="020B0503020204020204" pitchFamily="34" charset="-122"/>
              <a:ea typeface="微软雅黑" panose="020B0503020204020204" pitchFamily="34" charset="-122"/>
            </a:rPr>
            <a:t>refresh</a:t>
          </a:r>
          <a:r>
            <a:rPr lang="zh-CN" altLang="en-US" sz="700" kern="1200" dirty="0">
              <a:latin typeface="微软雅黑" panose="020B0503020204020204" pitchFamily="34" charset="-122"/>
              <a:ea typeface="微软雅黑" panose="020B0503020204020204" pitchFamily="34" charset="-122"/>
            </a:rPr>
            <a:t>注入</a:t>
          </a:r>
          <a:r>
            <a:rPr lang="en-US" altLang="zh-CN" sz="700" kern="1200" dirty="0">
              <a:latin typeface="微软雅黑" panose="020B0503020204020204" pitchFamily="34" charset="-122"/>
              <a:ea typeface="微软雅黑" panose="020B0503020204020204" pitchFamily="34" charset="-122"/>
            </a:rPr>
            <a:t>Bean</a:t>
          </a:r>
          <a:r>
            <a:rPr lang="zh-CN" altLang="en-US" sz="700" kern="1200" dirty="0">
              <a:latin typeface="微软雅黑" panose="020B0503020204020204" pitchFamily="34" charset="-122"/>
              <a:ea typeface="微软雅黑" panose="020B0503020204020204" pitchFamily="34" charset="-122"/>
            </a:rPr>
            <a:t>实例时触发，当</a:t>
          </a:r>
          <a:r>
            <a:rPr lang="en-US" altLang="zh-CN" sz="700" kern="1200" dirty="0">
              <a:latin typeface="微软雅黑" panose="020B0503020204020204" pitchFamily="34" charset="-122"/>
              <a:ea typeface="微软雅黑" panose="020B0503020204020204" pitchFamily="34" charset="-122"/>
            </a:rPr>
            <a:t>Spring</a:t>
          </a:r>
          <a:r>
            <a:rPr lang="zh-CN" altLang="en-US" sz="700" kern="1200" dirty="0">
              <a:latin typeface="微软雅黑" panose="020B0503020204020204" pitchFamily="34" charset="-122"/>
              <a:ea typeface="微软雅黑" panose="020B0503020204020204" pitchFamily="34" charset="-122"/>
            </a:rPr>
            <a:t>容器发现注入的是一个</a:t>
          </a:r>
          <a:r>
            <a:rPr lang="en-US" sz="700" b="0" i="0" kern="1200" dirty="0" err="1"/>
            <a:t>FactoryBean则会调用其getObject方法</a:t>
          </a:r>
          <a:r>
            <a:rPr lang="zh-CN" altLang="en-US" sz="700" b="0" i="0" kern="1200" dirty="0"/>
            <a: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接着就是</a:t>
          </a:r>
          <a:r>
            <a:rPr lang="en-US" sz="700" b="1"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FeignCientFactoryBean</a:t>
          </a:r>
          <a:r>
            <a:rPr lang="en-US"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构造Feign的核心逻辑</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：构造公共的</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FeignContext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上下文（这里会为每一个</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FeignClient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创建一个子容器），接着为目标</a:t>
          </a:r>
          <a:r>
            <a:rPr lang="en-US" alt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Feign.Builder</a:t>
          </a:r>
          <a:r>
            <a:rPr lang="en-US" alt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，在未指定</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url</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时根据属性 </a:t>
          </a:r>
          <a:r>
            <a:rPr 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name , path </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拼装一个 </a:t>
          </a:r>
          <a:r>
            <a:rPr lang="en-US"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url</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 （未完待续）</a:t>
          </a:r>
          <a:endParaRPr 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79660"/>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700" kern="1200" dirty="0">
              <a:latin typeface="微软雅黑" panose="020B0503020204020204" pitchFamily="34" charset="-122"/>
              <a:ea typeface="微软雅黑" panose="020B0503020204020204" pitchFamily="34" charset="-122"/>
            </a:rPr>
            <a:t>接上（实例化</a:t>
          </a:r>
          <a:r>
            <a:rPr lang="en-US" altLang="zh-CN" sz="700" kern="1200" dirty="0" err="1">
              <a:latin typeface="微软雅黑" panose="020B0503020204020204" pitchFamily="34" charset="-122"/>
              <a:ea typeface="微软雅黑" panose="020B0503020204020204" pitchFamily="34" charset="-122"/>
            </a:rPr>
            <a:t>FeignClient</a:t>
          </a:r>
          <a:r>
            <a:rPr lang="zh-CN" altLang="en-US" sz="700" kern="1200" dirty="0">
              <a:latin typeface="微软雅黑" panose="020B0503020204020204" pitchFamily="34" charset="-122"/>
              <a:ea typeface="微软雅黑" panose="020B0503020204020204" pitchFamily="34" charset="-122"/>
            </a:rPr>
            <a:t>代理类），拿到</a:t>
          </a:r>
          <a:r>
            <a:rPr lang="en-US" altLang="zh-CN" sz="700" kern="1200" dirty="0" err="1">
              <a:latin typeface="微软雅黑" panose="020B0503020204020204" pitchFamily="34" charset="-122"/>
              <a:ea typeface="微软雅黑" panose="020B0503020204020204" pitchFamily="34" charset="-122"/>
            </a:rPr>
            <a:t>url</a:t>
          </a:r>
          <a:r>
            <a:rPr lang="zh-CN" altLang="en-US" sz="700" kern="1200" dirty="0">
              <a:latin typeface="微软雅黑" panose="020B0503020204020204" pitchFamily="34" charset="-122"/>
              <a:ea typeface="微软雅黑" panose="020B0503020204020204" pitchFamily="34" charset="-122"/>
            </a:rPr>
            <a:t>后会从容器中拿到</a:t>
          </a:r>
          <a:r>
            <a:rPr lang="en-US" altLang="zh-CN" sz="700" kern="1200" dirty="0">
              <a:latin typeface="微软雅黑" panose="020B0503020204020204" pitchFamily="34" charset="-122"/>
              <a:ea typeface="微软雅黑" panose="020B0503020204020204" pitchFamily="34" charset="-122"/>
            </a:rPr>
            <a:t>Client</a:t>
          </a:r>
          <a:r>
            <a:rPr lang="zh-CN" altLang="en-US" sz="700" kern="1200" dirty="0">
              <a:latin typeface="微软雅黑" panose="020B0503020204020204" pitchFamily="34" charset="-122"/>
              <a:ea typeface="微软雅黑" panose="020B0503020204020204" pitchFamily="34" charset="-122"/>
            </a:rPr>
            <a:t>，</a:t>
          </a:r>
          <a:r>
            <a:rPr lang="en-US" altLang="zh-CN" sz="700" kern="1200" dirty="0">
              <a:latin typeface="微软雅黑" panose="020B0503020204020204" pitchFamily="34" charset="-122"/>
              <a:ea typeface="微软雅黑" panose="020B0503020204020204" pitchFamily="34" charset="-122"/>
            </a:rPr>
            <a:t>Client</a:t>
          </a:r>
          <a:r>
            <a:rPr lang="zh-CN" altLang="en-US" sz="700" kern="1200" dirty="0">
              <a:latin typeface="微软雅黑" panose="020B0503020204020204" pitchFamily="34" charset="-122"/>
              <a:ea typeface="微软雅黑" panose="020B0503020204020204" pitchFamily="34" charset="-122"/>
            </a:rPr>
            <a:t>主要分为三类，缺省情况下会使用</a:t>
          </a:r>
          <a:r>
            <a:rPr lang="en-US" sz="700" kern="1200" dirty="0" err="1"/>
            <a:t>Default实现</a:t>
          </a:r>
          <a:r>
            <a:rPr lang="zh-CN" altLang="en-US" sz="700" kern="1200" dirty="0"/>
            <a:t>，如果项目中引入了</a:t>
          </a:r>
          <a:r>
            <a:rPr lang="en-US" altLang="zh-CN" sz="700" kern="1200" dirty="0" err="1"/>
            <a:t>ApacheHttpClient</a:t>
          </a:r>
          <a:r>
            <a:rPr lang="zh-CN" altLang="en-US" sz="700" kern="1200" dirty="0"/>
            <a:t>，并且开启了</a:t>
          </a:r>
          <a:r>
            <a:rPr lang="en-US" sz="700" kern="1200" dirty="0" err="1"/>
            <a:t>feign.httpclient.enable</a:t>
          </a:r>
          <a:r>
            <a:rPr lang="en-US" sz="700" kern="1200" dirty="0"/>
            <a:t>(</a:t>
          </a:r>
          <a:r>
            <a:rPr lang="zh-CN" altLang="en-US" sz="700" kern="1200" dirty="0"/>
            <a:t>默认</a:t>
          </a:r>
          <a:r>
            <a:rPr lang="en-US" altLang="zh-CN" sz="700" kern="1200" dirty="0"/>
            <a:t>true)</a:t>
          </a:r>
          <a:r>
            <a:rPr lang="en-US" sz="700" kern="1200" dirty="0" err="1"/>
            <a:t>则Feign会使用</a:t>
          </a:r>
          <a:r>
            <a:rPr lang="en-US" altLang="zh-CN" sz="700" kern="1200" dirty="0" err="1"/>
            <a:t>ApacheHttpClient</a:t>
          </a:r>
          <a:r>
            <a:rPr lang="zh-CN" altLang="en-US" sz="700" kern="1200" dirty="0"/>
            <a:t>，</a:t>
          </a:r>
          <a:r>
            <a:rPr lang="en-US" altLang="zh-CN" sz="700" kern="1200" dirty="0" err="1"/>
            <a:t>okHttp</a:t>
          </a:r>
          <a:r>
            <a:rPr lang="zh-CN" altLang="en-US" sz="700" kern="1200" dirty="0"/>
            <a:t>同理。接着</a:t>
          </a:r>
          <a:r>
            <a:rPr lang="en-US" altLang="zh-CN" sz="700" kern="1200" dirty="0"/>
            <a:t>Builder</a:t>
          </a:r>
          <a:r>
            <a:rPr lang="zh-CN" altLang="en-US" sz="700" kern="1200" dirty="0"/>
            <a:t>会拿到</a:t>
          </a:r>
          <a:r>
            <a:rPr lang="en-US" altLang="zh-CN" sz="700" kern="1200" dirty="0" err="1"/>
            <a:t>Targeter</a:t>
          </a:r>
          <a:r>
            <a:rPr lang="zh-CN" altLang="en-US" sz="700" kern="1200" dirty="0"/>
            <a:t>调用其</a:t>
          </a:r>
          <a:r>
            <a:rPr lang="en-US" sz="700" kern="1200" dirty="0" err="1"/>
            <a:t>targe方法生成代理类</a:t>
          </a:r>
          <a:r>
            <a:rPr lang="zh-CN" altLang="en-US" sz="700" kern="1200" dirty="0"/>
            <a:t>，但实际上</a:t>
          </a:r>
          <a:r>
            <a:rPr lang="en-US" altLang="zh-CN" sz="700" kern="1200" dirty="0" err="1"/>
            <a:t>Targeter</a:t>
          </a:r>
          <a:r>
            <a:rPr lang="zh-CN" altLang="en-US" sz="700" kern="1200" dirty="0"/>
            <a:t>会调用</a:t>
          </a:r>
          <a:r>
            <a:rPr lang="en-US" altLang="zh-CN" sz="700" kern="1200" dirty="0"/>
            <a:t>feign</a:t>
          </a:r>
          <a:r>
            <a:rPr lang="zh-CN" altLang="en-US" sz="700" kern="1200" dirty="0"/>
            <a:t>本身的</a:t>
          </a:r>
          <a:r>
            <a:rPr lang="en-US" altLang="zh-CN" sz="700" kern="1200" dirty="0"/>
            <a:t>target</a:t>
          </a:r>
          <a:r>
            <a:rPr lang="zh-CN" altLang="en-US" sz="700" kern="1200" dirty="0"/>
            <a:t>方法，即</a:t>
          </a:r>
          <a:r>
            <a:rPr lang="en-US" altLang="zh-CN" sz="700" kern="1200" dirty="0"/>
            <a:t>build().</a:t>
          </a:r>
          <a:r>
            <a:rPr lang="en-US" altLang="zh-CN" sz="700" kern="1200" dirty="0" err="1"/>
            <a:t>newInstance</a:t>
          </a:r>
          <a:r>
            <a:rPr lang="en-US" altLang="zh-CN" sz="700" kern="1200" dirty="0"/>
            <a:t>()</a:t>
          </a:r>
          <a:r>
            <a:rPr lang="zh-CN" altLang="en-US" sz="700" kern="1200" dirty="0"/>
            <a:t>构造代理对象</a:t>
          </a:r>
          <a:endParaRPr 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79660"/>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700" kern="1200" dirty="0">
              <a:latin typeface="微软雅黑" panose="020B0503020204020204" pitchFamily="34" charset="-122"/>
              <a:ea typeface="微软雅黑" panose="020B0503020204020204" pitchFamily="34" charset="-122"/>
            </a:rPr>
            <a:t>接上（实例化</a:t>
          </a:r>
          <a:r>
            <a:rPr lang="en-US" altLang="zh-CN" sz="700" kern="1200" dirty="0" err="1">
              <a:latin typeface="微软雅黑" panose="020B0503020204020204" pitchFamily="34" charset="-122"/>
              <a:ea typeface="微软雅黑" panose="020B0503020204020204" pitchFamily="34" charset="-122"/>
            </a:rPr>
            <a:t>FeignClient</a:t>
          </a:r>
          <a:r>
            <a:rPr lang="zh-CN" altLang="en-US" sz="700" kern="1200" dirty="0">
              <a:latin typeface="微软雅黑" panose="020B0503020204020204" pitchFamily="34" charset="-122"/>
              <a:ea typeface="微软雅黑" panose="020B0503020204020204" pitchFamily="34" charset="-122"/>
            </a:rPr>
            <a:t>代理类），</a:t>
          </a:r>
          <a:r>
            <a:rPr lang="en-US" altLang="zh-CN" sz="700" kern="1200" dirty="0" err="1"/>
            <a:t>Targeter</a:t>
          </a:r>
          <a:r>
            <a:rPr lang="zh-CN" altLang="en-US" sz="700" kern="1200" dirty="0"/>
            <a:t>调用其</a:t>
          </a:r>
          <a:r>
            <a:rPr lang="en-US" sz="700" kern="1200" dirty="0" err="1"/>
            <a:t>targe方法生成代理类</a:t>
          </a:r>
          <a:r>
            <a:rPr lang="zh-CN" altLang="en-US" sz="700" kern="1200" dirty="0"/>
            <a:t>，但实际上</a:t>
          </a:r>
          <a:r>
            <a:rPr lang="en-US" altLang="zh-CN" sz="700" kern="1200" dirty="0" err="1"/>
            <a:t>Targeter</a:t>
          </a:r>
          <a:r>
            <a:rPr lang="zh-CN" altLang="en-US" sz="700" kern="1200" dirty="0"/>
            <a:t>会调用</a:t>
          </a:r>
          <a:r>
            <a:rPr lang="en-US" altLang="zh-CN" sz="700" kern="1200" dirty="0"/>
            <a:t>feign</a:t>
          </a:r>
          <a:r>
            <a:rPr lang="zh-CN" altLang="en-US" sz="700" kern="1200" dirty="0"/>
            <a:t>本身的</a:t>
          </a:r>
          <a:r>
            <a:rPr lang="en-US" altLang="zh-CN" sz="700" kern="1200" dirty="0"/>
            <a:t>target</a:t>
          </a:r>
          <a:r>
            <a:rPr lang="zh-CN" altLang="en-US" sz="700" kern="1200" dirty="0"/>
            <a:t>方法，即</a:t>
          </a:r>
          <a:r>
            <a:rPr lang="en-US" altLang="zh-CN" sz="700" kern="1200" dirty="0"/>
            <a:t>build().</a:t>
          </a:r>
          <a:r>
            <a:rPr lang="en-US" altLang="zh-CN" sz="700" kern="1200" dirty="0" err="1"/>
            <a:t>newInstance</a:t>
          </a:r>
          <a:r>
            <a:rPr lang="en-US" altLang="zh-CN" sz="700" kern="1200" dirty="0"/>
            <a:t>()</a:t>
          </a:r>
          <a:r>
            <a:rPr lang="zh-CN" altLang="en-US" sz="700" kern="1200" dirty="0"/>
            <a:t>构造代理对象。其中，</a:t>
          </a:r>
          <a:r>
            <a:rPr lang="en-US" sz="700" kern="1200" dirty="0" err="1"/>
            <a:t>ParseHandlersByName负责将</a:t>
          </a:r>
          <a:r>
            <a:rPr lang="en-US" altLang="zh-CN" sz="700" kern="1200" dirty="0" err="1"/>
            <a:t>FeignClient</a:t>
          </a:r>
          <a:r>
            <a:rPr lang="zh-CN" altLang="en-US" sz="700" kern="1200" dirty="0"/>
            <a:t>的每一个接口方法成为</a:t>
          </a:r>
          <a:r>
            <a:rPr lang="en-US" altLang="zh-CN" sz="700" kern="1200" dirty="0" err="1"/>
            <a:t>MethodHandler</a:t>
          </a:r>
          <a:r>
            <a:rPr lang="zh-CN" altLang="en-US" sz="700" kern="1200" dirty="0"/>
            <a:t>，</a:t>
          </a:r>
          <a:r>
            <a:rPr lang="en-US" altLang="zh-CN" sz="700" kern="1200" dirty="0" err="1"/>
            <a:t>InvocationHandlerFactory</a:t>
          </a:r>
          <a:r>
            <a:rPr lang="zh-CN" altLang="en-US" sz="700" kern="1200" dirty="0"/>
            <a:t>负责将解析好的</a:t>
          </a:r>
          <a:r>
            <a:rPr lang="en-US" altLang="zh-CN" sz="700" kern="1200" dirty="0" err="1"/>
            <a:t>MethodHandler</a:t>
          </a:r>
          <a:r>
            <a:rPr lang="zh-CN" altLang="en-US" sz="700" kern="1200" dirty="0"/>
            <a:t>组装起来构造</a:t>
          </a:r>
          <a:r>
            <a:rPr lang="en-US" altLang="zh-CN" sz="700" kern="1200" dirty="0" err="1"/>
            <a:t>InvocationHandler</a:t>
          </a:r>
          <a:r>
            <a:rPr lang="zh-CN" altLang="en-US" sz="700" kern="1200" dirty="0"/>
            <a:t>即代理方法执行器。构造得到的代理类，最终会注入</a:t>
          </a:r>
          <a:r>
            <a:rPr lang="en-US" altLang="zh-CN" sz="700" kern="1200" dirty="0"/>
            <a:t>Spring</a:t>
          </a:r>
          <a:r>
            <a:rPr lang="zh-CN" altLang="en-US" sz="700" kern="1200" dirty="0"/>
            <a:t>容器里供业务调用</a:t>
          </a:r>
          <a:endParaRPr lang="en-US" altLang="zh-CN" sz="700" kern="1200" dirty="0"/>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79660"/>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en-US" altLang="zh-CN" sz="700" kern="120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1</a:t>
          </a:r>
          <a:endParaRPr 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79660"/>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r>
            <a:rPr lang="en-US" b="1" i="0" dirty="0"/>
            <a:t>Template</a:t>
          </a:r>
          <a:r>
            <a:rPr lang="zh-CN" altLang="en-US" b="0" i="0" dirty="0"/>
            <a:t>负责对模版语法的解析、</a:t>
          </a:r>
          <a:r>
            <a:rPr lang="en-US" b="1" i="0" dirty="0"/>
            <a:t>Target</a:t>
          </a:r>
          <a:r>
            <a:rPr lang="zh-CN" altLang="en-US" b="0" i="0" dirty="0"/>
            <a:t>代理着接口并且把</a:t>
          </a:r>
          <a:r>
            <a:rPr lang="en-US" b="0" i="0" dirty="0" err="1"/>
            <a:t>RequestTemplate</a:t>
          </a:r>
          <a:r>
            <a:rPr lang="zh-CN" altLang="en-US" b="0" i="0" dirty="0"/>
            <a:t>转为</a:t>
          </a:r>
          <a:r>
            <a:rPr lang="en-US" b="0" i="0" dirty="0" err="1"/>
            <a:t>Request、</a:t>
          </a:r>
          <a:r>
            <a:rPr lang="en-US" b="1" i="0" dirty="0" err="1"/>
            <a:t>Client</a:t>
          </a:r>
          <a:r>
            <a:rPr lang="zh-CN" altLang="en-US" b="0" i="0" dirty="0"/>
            <a:t>负责把</a:t>
          </a:r>
          <a:r>
            <a:rPr lang="en-US" altLang="zh-CN" b="0" i="0" dirty="0"/>
            <a:t>Request</a:t>
          </a:r>
          <a:r>
            <a:rPr lang="zh-CN" altLang="en-US" b="0" i="0" dirty="0"/>
            <a:t>通过</a:t>
          </a:r>
          <a:r>
            <a:rPr lang="en-US" altLang="zh-CN" b="0" i="0" dirty="0"/>
            <a:t>Http</a:t>
          </a:r>
          <a:r>
            <a:rPr lang="zh-CN" altLang="en-US" b="0" i="0" dirty="0"/>
            <a:t>请求发送出去、</a:t>
          </a:r>
          <a:r>
            <a:rPr lang="en-US" b="1" i="0" dirty="0" err="1"/>
            <a:t>Retryer</a:t>
          </a:r>
          <a:r>
            <a:rPr lang="zh-CN" altLang="en-US" b="0" i="0" dirty="0"/>
            <a:t>负责失败重试逻辑，其中还有</a:t>
          </a:r>
          <a:r>
            <a:rPr lang="en-US" altLang="zh-CN" b="1" i="0" dirty="0"/>
            <a:t>Encode</a:t>
          </a:r>
          <a:r>
            <a:rPr lang="zh-CN" altLang="en-US" b="0" i="0" dirty="0"/>
            <a:t>负责处理没有</a:t>
          </a:r>
          <a:r>
            <a:rPr lang="en-US" altLang="zh-CN" b="0" i="0" dirty="0"/>
            <a:t>@Parm</a:t>
          </a:r>
          <a:r>
            <a:rPr lang="zh-CN" altLang="en-US" b="0" i="0" dirty="0"/>
            <a:t>注解的请求编码、解码器</a:t>
          </a:r>
          <a:r>
            <a:rPr lang="en-US" altLang="zh-CN" b="1" i="0" dirty="0"/>
            <a:t>Decoder</a:t>
          </a:r>
          <a:r>
            <a:rPr lang="zh-CN" altLang="en-US" b="0" i="0" dirty="0"/>
            <a:t>用于解析</a:t>
          </a:r>
          <a:r>
            <a:rPr lang="en-US" altLang="zh-CN" b="0" i="0" dirty="0"/>
            <a:t>Http</a:t>
          </a:r>
          <a:r>
            <a:rPr lang="zh-CN" altLang="en-US" b="0" i="0" dirty="0"/>
            <a:t>请求的响应，提取有用的信息数据。</a:t>
          </a:r>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r>
            <a:rPr lang="zh-CN" altLang="en-US" b="0" i="0" dirty="0"/>
            <a:t>除去在执行中工作的模块还一些在初始化工作的模块：</a:t>
          </a:r>
          <a:r>
            <a:rPr lang="en-US" b="1" i="0" dirty="0"/>
            <a:t>Contract</a:t>
          </a:r>
          <a:r>
            <a:rPr lang="zh-CN" altLang="en-US" b="0" i="0" dirty="0"/>
            <a:t>在启动时读取接口上的有用信息封装成</a:t>
          </a:r>
          <a:r>
            <a:rPr lang="en-US" altLang="en-US" b="0" i="0" dirty="0" err="1"/>
            <a:t>MethodMetadata</a:t>
          </a:r>
          <a:r>
            <a:rPr lang="zh-CN" altLang="en-US" b="0" i="0" dirty="0"/>
            <a:t>，它包装成同步方法执行器</a:t>
          </a:r>
          <a:r>
            <a:rPr lang="en-US" altLang="en-US" b="1" i="0" dirty="0" err="1"/>
            <a:t>SynchronousMethodHandler</a:t>
          </a:r>
          <a:r>
            <a:rPr lang="zh-CN" altLang="en-US" b="0" i="0" dirty="0"/>
            <a:t>，最后通过</a:t>
          </a:r>
          <a:r>
            <a:rPr lang="en-US" b="1" i="0" dirty="0" err="1"/>
            <a:t>InvocationHandlerFactory</a:t>
          </a:r>
          <a:r>
            <a:rPr lang="zh-CN" altLang="en-US" b="0" i="0" dirty="0"/>
            <a:t>组装一个</a:t>
          </a:r>
          <a:r>
            <a:rPr lang="en-US" altLang="zh-CN" b="0" i="0" dirty="0"/>
            <a:t>Feign</a:t>
          </a:r>
          <a:r>
            <a:rPr lang="zh-CN" altLang="en-US" b="0" i="0" dirty="0"/>
            <a:t>所有</a:t>
          </a:r>
          <a:r>
            <a:rPr lang="en-US" b="1" i="0" dirty="0" err="1"/>
            <a:t>MethodHandler</a:t>
          </a:r>
          <a:r>
            <a:rPr lang="zh-CN" altLang="en-US" b="0" i="0" dirty="0"/>
            <a:t>创建调用器</a:t>
          </a:r>
          <a:r>
            <a:rPr lang="en-US" altLang="zh-CN" b="1" i="0" dirty="0" err="1"/>
            <a:t>InvocationHandler</a:t>
          </a:r>
          <a:r>
            <a:rPr lang="zh-CN" altLang="en-US" b="0" i="0" dirty="0"/>
            <a:t>，最后交给</a:t>
          </a:r>
          <a:r>
            <a:rPr lang="en-US" altLang="zh-CN" b="1" i="0" dirty="0"/>
            <a:t>Proxy</a:t>
          </a:r>
          <a:r>
            <a:rPr lang="zh-CN" altLang="en-US" b="0" i="0" dirty="0"/>
            <a:t>创建真正的代理实现类</a:t>
          </a:r>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3970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0" lvl="0" indent="0" algn="l" defTabSz="311150">
            <a:lnSpc>
              <a:spcPct val="90000"/>
            </a:lnSpc>
            <a:spcBef>
              <a:spcPct val="0"/>
            </a:spcBef>
            <a:spcAft>
              <a:spcPct val="35000"/>
            </a:spcAft>
            <a:buNone/>
          </a:pPr>
          <a:r>
            <a:rPr lang="zh-CN" altLang="en-US" sz="700" kern="1200" dirty="0">
              <a:latin typeface="微软雅黑" panose="020B0503020204020204" pitchFamily="34" charset="-122"/>
              <a:ea typeface="微软雅黑" panose="020B0503020204020204" pitchFamily="34" charset="-122"/>
            </a:rPr>
            <a:t>解析</a:t>
          </a:r>
          <a:r>
            <a:rPr lang="en-US" altLang="zh-CN" sz="700" kern="1200" dirty="0">
              <a:latin typeface="微软雅黑" panose="020B0503020204020204" pitchFamily="34" charset="-122"/>
              <a:ea typeface="微软雅黑" panose="020B0503020204020204" pitchFamily="34" charset="-122"/>
            </a:rPr>
            <a:t>@</a:t>
          </a:r>
          <a:r>
            <a:rPr lang="en-US" altLang="zh-CN" sz="700" kern="1200" dirty="0" err="1">
              <a:latin typeface="微软雅黑" panose="020B0503020204020204" pitchFamily="34" charset="-122"/>
              <a:ea typeface="微软雅黑" panose="020B0503020204020204" pitchFamily="34" charset="-122"/>
            </a:rPr>
            <a:t>FeignClient</a:t>
          </a:r>
          <a:r>
            <a:rPr lang="zh-CN" altLang="en-US" sz="700" kern="1200" dirty="0">
              <a:latin typeface="微软雅黑" panose="020B0503020204020204" pitchFamily="34" charset="-122"/>
              <a:ea typeface="微软雅黑" panose="020B0503020204020204" pitchFamily="34" charset="-122"/>
            </a:rPr>
            <a:t>入口在</a:t>
          </a:r>
          <a:r>
            <a:rPr lang="en-US" altLang="zh-CN" sz="700" kern="1200" dirty="0">
              <a:latin typeface="微软雅黑" panose="020B0503020204020204" pitchFamily="34" charset="-122"/>
              <a:ea typeface="微软雅黑" panose="020B0503020204020204" pitchFamily="34" charset="-122"/>
            </a:rPr>
            <a:t>@</a:t>
          </a:r>
          <a:r>
            <a:rPr lang="en-US" altLang="zh-CN" sz="700" kern="1200" dirty="0" err="1">
              <a:latin typeface="微软雅黑" panose="020B0503020204020204" pitchFamily="34" charset="-122"/>
              <a:ea typeface="微软雅黑" panose="020B0503020204020204" pitchFamily="34" charset="-122"/>
            </a:rPr>
            <a:t>EnableFeignClients</a:t>
          </a:r>
          <a:r>
            <a:rPr lang="zh-CN" altLang="en-US" sz="700" kern="1200" dirty="0">
              <a:latin typeface="微软雅黑" panose="020B0503020204020204" pitchFamily="34" charset="-122"/>
              <a:ea typeface="微软雅黑" panose="020B0503020204020204" pitchFamily="34" charset="-122"/>
            </a:rPr>
            <a:t>上，它可以配置一些</a:t>
          </a:r>
          <a:r>
            <a:rPr lang="en-US" altLang="zh-CN" sz="700" kern="1200" dirty="0">
              <a:latin typeface="微软雅黑" panose="020B0503020204020204" pitchFamily="34" charset="-122"/>
              <a:ea typeface="微软雅黑" panose="020B0503020204020204" pitchFamily="34" charset="-122"/>
            </a:rPr>
            <a:t>Feign</a:t>
          </a:r>
          <a:r>
            <a:rPr lang="zh-CN" altLang="en-US" sz="700" kern="1200" dirty="0">
              <a:latin typeface="微软雅黑" panose="020B0503020204020204" pitchFamily="34" charset="-122"/>
              <a:ea typeface="微软雅黑" panose="020B0503020204020204" pitchFamily="34" charset="-122"/>
            </a:rPr>
            <a:t>相关的全局配置，在它上面包含一个</a:t>
          </a:r>
          <a:r>
            <a:rPr lang="en-US" sz="700" b="0" i="0" kern="1200" dirty="0"/>
            <a:t>@Import(</a:t>
          </a:r>
          <a:r>
            <a:rPr lang="en-US" sz="700" b="0" i="0" kern="1200" dirty="0" err="1"/>
            <a:t>FeignClientsRegistrar.class</a:t>
          </a:r>
          <a:r>
            <a:rPr lang="en-US" sz="700" b="0" i="0" kern="1200" dirty="0"/>
            <a:t>)</a:t>
          </a:r>
          <a:r>
            <a:rPr lang="en-US" sz="700" b="0" i="0" kern="1200" dirty="0" err="1"/>
            <a:t>注解</a:t>
          </a:r>
          <a:r>
            <a:rPr lang="zh-CN" altLang="en-US" sz="700" b="0" i="0" kern="1200" dirty="0"/>
            <a:t>，</a:t>
          </a:r>
          <a:r>
            <a:rPr lang="en-US" sz="700" b="0" i="0" kern="1200" dirty="0" err="1"/>
            <a:t>FeignClientsRegistrar</a:t>
          </a:r>
          <a:r>
            <a:rPr lang="zh-CN" altLang="en-US" sz="700" b="0" i="0" kern="1200" dirty="0"/>
            <a:t> 实现了接口 </a:t>
          </a:r>
          <a:r>
            <a:rPr lang="en-US" sz="700" b="0" i="0" kern="1200" dirty="0" err="1"/>
            <a:t>ImportBeanDefinitionRegistrar</a:t>
          </a:r>
          <a:r>
            <a:rPr lang="zh-CN" altLang="en-US" sz="700" b="0" i="0" kern="1200" dirty="0"/>
            <a:t>。在容器启动时会调用它实现的</a:t>
          </a:r>
          <a:r>
            <a:rPr lang="en-US" sz="700" b="0" i="0" kern="1200" dirty="0" err="1"/>
            <a:t>registerBeanDefinitions方法</a:t>
          </a:r>
          <a:r>
            <a:rPr lang="zh-CN" altLang="en-US" sz="700" b="0" i="0" kern="1200" dirty="0"/>
            <a:t>，这里主要是拿到对应</a:t>
          </a:r>
          <a:r>
            <a:rPr lang="en-US" altLang="zh-CN" sz="700" b="0" i="0" kern="1200" dirty="0"/>
            <a:t>@</a:t>
          </a:r>
          <a:r>
            <a:rPr lang="en-US" altLang="zh-CN" sz="700" b="0" i="0" kern="1200" dirty="0" err="1"/>
            <a:t>FeignClient</a:t>
          </a:r>
          <a:r>
            <a:rPr lang="zh-CN" altLang="en-US" sz="700" b="0" i="0" kern="1200" dirty="0"/>
            <a:t>注解的类和相关配置项，生成对应的</a:t>
          </a:r>
          <a:r>
            <a:rPr lang="en-US" sz="700" b="0" i="0" kern="1200" dirty="0" err="1"/>
            <a:t>FeignClientFactoryBean工厂Bean</a:t>
          </a:r>
          <a:endParaRPr lang="zh-CN" sz="700" kern="1200" dirty="0">
            <a:latin typeface="微软雅黑" panose="020B0503020204020204" pitchFamily="34" charset="-122"/>
            <a:ea typeface="微软雅黑" panose="020B0503020204020204" pitchFamily="34" charset="-122"/>
          </a:endParaRPr>
        </a:p>
      </dsp:txBody>
      <dsp:txXfrm>
        <a:off x="0" y="0"/>
        <a:ext cx="7870154" cy="397011"/>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3279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44290"/>
          <a:ext cx="7870154" cy="3469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0" lvl="0" indent="0" algn="l" defTabSz="311150">
            <a:lnSpc>
              <a:spcPct val="90000"/>
            </a:lnSpc>
            <a:spcBef>
              <a:spcPct val="0"/>
            </a:spcBef>
            <a:spcAft>
              <a:spcPct val="35000"/>
            </a:spcAft>
            <a:buNone/>
          </a:pPr>
          <a:r>
            <a:rPr lang="zh-CN" altLang="en-US" sz="700" kern="1200" dirty="0">
              <a:latin typeface="微软雅黑" panose="020B0503020204020204" pitchFamily="34" charset="-122"/>
              <a:ea typeface="微软雅黑" panose="020B0503020204020204" pitchFamily="34" charset="-122"/>
            </a:rPr>
            <a:t>这里是在容器</a:t>
          </a:r>
          <a:r>
            <a:rPr lang="en-US" altLang="zh-CN" sz="700" kern="1200" dirty="0">
              <a:latin typeface="微软雅黑" panose="020B0503020204020204" pitchFamily="34" charset="-122"/>
              <a:ea typeface="微软雅黑" panose="020B0503020204020204" pitchFamily="34" charset="-122"/>
            </a:rPr>
            <a:t>refresh</a:t>
          </a:r>
          <a:r>
            <a:rPr lang="zh-CN" altLang="en-US" sz="700" kern="1200" dirty="0">
              <a:latin typeface="微软雅黑" panose="020B0503020204020204" pitchFamily="34" charset="-122"/>
              <a:ea typeface="微软雅黑" panose="020B0503020204020204" pitchFamily="34" charset="-122"/>
            </a:rPr>
            <a:t>注入</a:t>
          </a:r>
          <a:r>
            <a:rPr lang="en-US" altLang="zh-CN" sz="700" kern="1200" dirty="0">
              <a:latin typeface="微软雅黑" panose="020B0503020204020204" pitchFamily="34" charset="-122"/>
              <a:ea typeface="微软雅黑" panose="020B0503020204020204" pitchFamily="34" charset="-122"/>
            </a:rPr>
            <a:t>Bean</a:t>
          </a:r>
          <a:r>
            <a:rPr lang="zh-CN" altLang="en-US" sz="700" kern="1200" dirty="0">
              <a:latin typeface="微软雅黑" panose="020B0503020204020204" pitchFamily="34" charset="-122"/>
              <a:ea typeface="微软雅黑" panose="020B0503020204020204" pitchFamily="34" charset="-122"/>
            </a:rPr>
            <a:t>实例时触发，当</a:t>
          </a:r>
          <a:r>
            <a:rPr lang="en-US" altLang="zh-CN" sz="700" kern="1200" dirty="0">
              <a:latin typeface="微软雅黑" panose="020B0503020204020204" pitchFamily="34" charset="-122"/>
              <a:ea typeface="微软雅黑" panose="020B0503020204020204" pitchFamily="34" charset="-122"/>
            </a:rPr>
            <a:t>Spring</a:t>
          </a:r>
          <a:r>
            <a:rPr lang="zh-CN" altLang="en-US" sz="700" kern="1200" dirty="0">
              <a:latin typeface="微软雅黑" panose="020B0503020204020204" pitchFamily="34" charset="-122"/>
              <a:ea typeface="微软雅黑" panose="020B0503020204020204" pitchFamily="34" charset="-122"/>
            </a:rPr>
            <a:t>容器发现注入的是一个</a:t>
          </a:r>
          <a:r>
            <a:rPr lang="en-US" sz="700" b="0" i="0" kern="1200" dirty="0" err="1"/>
            <a:t>FactoryBean则会调用其getObject方法</a:t>
          </a:r>
          <a:r>
            <a:rPr lang="zh-CN" altLang="en-US" sz="700" b="0" i="0" kern="1200" dirty="0"/>
            <a: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接着就是</a:t>
          </a:r>
          <a:r>
            <a:rPr lang="en-US" sz="700" b="1"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FeignCientFactoryBean</a:t>
          </a:r>
          <a:r>
            <a:rPr lang="en-US"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构造Feign的核心逻辑</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：构造公共的</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FeignContext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上下文（这里会为每一个</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FeignClient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创建一个子容器），接着为目标</a:t>
          </a:r>
          <a:r>
            <a:rPr lang="en-US" alt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Feign.Builder</a:t>
          </a:r>
          <a:r>
            <a:rPr lang="en-US" alt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，在未指定</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url</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时根据属性 </a:t>
          </a:r>
          <a:r>
            <a:rPr 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name , path </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拼装一个 </a:t>
          </a:r>
          <a:r>
            <a:rPr lang="en-US"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url</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 （未完待续）</a:t>
          </a:r>
          <a:endParaRPr 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endParaRPr>
        </a:p>
      </dsp:txBody>
      <dsp:txXfrm>
        <a:off x="0" y="44290"/>
        <a:ext cx="7870154" cy="34692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43001"/>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57985"/>
          <a:ext cx="7870154" cy="4520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0" lvl="0" indent="0" algn="l" defTabSz="311150">
            <a:lnSpc>
              <a:spcPct val="90000"/>
            </a:lnSpc>
            <a:spcBef>
              <a:spcPct val="0"/>
            </a:spcBef>
            <a:spcAft>
              <a:spcPct val="35000"/>
            </a:spcAft>
            <a:buNone/>
          </a:pPr>
          <a:r>
            <a:rPr lang="zh-CN" altLang="en-US" sz="700" kern="1200" dirty="0">
              <a:latin typeface="微软雅黑" panose="020B0503020204020204" pitchFamily="34" charset="-122"/>
              <a:ea typeface="微软雅黑" panose="020B0503020204020204" pitchFamily="34" charset="-122"/>
            </a:rPr>
            <a:t>接上（实例化</a:t>
          </a:r>
          <a:r>
            <a:rPr lang="en-US" altLang="zh-CN" sz="700" kern="1200" dirty="0" err="1">
              <a:latin typeface="微软雅黑" panose="020B0503020204020204" pitchFamily="34" charset="-122"/>
              <a:ea typeface="微软雅黑" panose="020B0503020204020204" pitchFamily="34" charset="-122"/>
            </a:rPr>
            <a:t>FeignClient</a:t>
          </a:r>
          <a:r>
            <a:rPr lang="zh-CN" altLang="en-US" sz="700" kern="1200" dirty="0">
              <a:latin typeface="微软雅黑" panose="020B0503020204020204" pitchFamily="34" charset="-122"/>
              <a:ea typeface="微软雅黑" panose="020B0503020204020204" pitchFamily="34" charset="-122"/>
            </a:rPr>
            <a:t>代理类），拿到</a:t>
          </a:r>
          <a:r>
            <a:rPr lang="en-US" altLang="zh-CN" sz="700" kern="1200" dirty="0" err="1">
              <a:latin typeface="微软雅黑" panose="020B0503020204020204" pitchFamily="34" charset="-122"/>
              <a:ea typeface="微软雅黑" panose="020B0503020204020204" pitchFamily="34" charset="-122"/>
            </a:rPr>
            <a:t>url</a:t>
          </a:r>
          <a:r>
            <a:rPr lang="zh-CN" altLang="en-US" sz="700" kern="1200" dirty="0">
              <a:latin typeface="微软雅黑" panose="020B0503020204020204" pitchFamily="34" charset="-122"/>
              <a:ea typeface="微软雅黑" panose="020B0503020204020204" pitchFamily="34" charset="-122"/>
            </a:rPr>
            <a:t>后会从容器中拿到</a:t>
          </a:r>
          <a:r>
            <a:rPr lang="en-US" altLang="zh-CN" sz="700" kern="1200" dirty="0">
              <a:latin typeface="微软雅黑" panose="020B0503020204020204" pitchFamily="34" charset="-122"/>
              <a:ea typeface="微软雅黑" panose="020B0503020204020204" pitchFamily="34" charset="-122"/>
            </a:rPr>
            <a:t>Client</a:t>
          </a:r>
          <a:r>
            <a:rPr lang="zh-CN" altLang="en-US" sz="700" kern="1200" dirty="0">
              <a:latin typeface="微软雅黑" panose="020B0503020204020204" pitchFamily="34" charset="-122"/>
              <a:ea typeface="微软雅黑" panose="020B0503020204020204" pitchFamily="34" charset="-122"/>
            </a:rPr>
            <a:t>，</a:t>
          </a:r>
          <a:r>
            <a:rPr lang="en-US" altLang="zh-CN" sz="700" kern="1200" dirty="0">
              <a:latin typeface="微软雅黑" panose="020B0503020204020204" pitchFamily="34" charset="-122"/>
              <a:ea typeface="微软雅黑" panose="020B0503020204020204" pitchFamily="34" charset="-122"/>
            </a:rPr>
            <a:t>Client</a:t>
          </a:r>
          <a:r>
            <a:rPr lang="zh-CN" altLang="en-US" sz="700" kern="1200" dirty="0">
              <a:latin typeface="微软雅黑" panose="020B0503020204020204" pitchFamily="34" charset="-122"/>
              <a:ea typeface="微软雅黑" panose="020B0503020204020204" pitchFamily="34" charset="-122"/>
            </a:rPr>
            <a:t>主要分为三类，缺省情况下会使用</a:t>
          </a:r>
          <a:r>
            <a:rPr lang="en-US" sz="700" kern="1200" dirty="0" err="1"/>
            <a:t>Default实现</a:t>
          </a:r>
          <a:r>
            <a:rPr lang="zh-CN" altLang="en-US" sz="700" kern="1200" dirty="0"/>
            <a:t>，如果项目中引入了</a:t>
          </a:r>
          <a:r>
            <a:rPr lang="en-US" altLang="zh-CN" sz="700" kern="1200" dirty="0" err="1"/>
            <a:t>ApacheHttpClient</a:t>
          </a:r>
          <a:r>
            <a:rPr lang="zh-CN" altLang="en-US" sz="700" kern="1200" dirty="0"/>
            <a:t>，并且开启了</a:t>
          </a:r>
          <a:r>
            <a:rPr lang="en-US" sz="700" kern="1200" dirty="0" err="1"/>
            <a:t>feign.httpclient.enable</a:t>
          </a:r>
          <a:r>
            <a:rPr lang="en-US" sz="700" kern="1200" dirty="0"/>
            <a:t>(</a:t>
          </a:r>
          <a:r>
            <a:rPr lang="zh-CN" altLang="en-US" sz="700" kern="1200" dirty="0"/>
            <a:t>默认</a:t>
          </a:r>
          <a:r>
            <a:rPr lang="en-US" altLang="zh-CN" sz="700" kern="1200" dirty="0"/>
            <a:t>true)</a:t>
          </a:r>
          <a:r>
            <a:rPr lang="en-US" sz="700" kern="1200" dirty="0" err="1"/>
            <a:t>则Feign会使用</a:t>
          </a:r>
          <a:r>
            <a:rPr lang="en-US" altLang="zh-CN" sz="700" kern="1200" dirty="0" err="1"/>
            <a:t>ApacheHttpClient</a:t>
          </a:r>
          <a:r>
            <a:rPr lang="zh-CN" altLang="en-US" sz="700" kern="1200" dirty="0"/>
            <a:t>，</a:t>
          </a:r>
          <a:r>
            <a:rPr lang="en-US" altLang="zh-CN" sz="700" kern="1200" dirty="0" err="1"/>
            <a:t>okHttp</a:t>
          </a:r>
          <a:r>
            <a:rPr lang="zh-CN" altLang="en-US" sz="700" kern="1200" dirty="0"/>
            <a:t>同理。接着</a:t>
          </a:r>
          <a:r>
            <a:rPr lang="en-US" altLang="zh-CN" sz="700" kern="1200" dirty="0"/>
            <a:t>Builder</a:t>
          </a:r>
          <a:r>
            <a:rPr lang="zh-CN" altLang="en-US" sz="700" kern="1200" dirty="0"/>
            <a:t>会拿到</a:t>
          </a:r>
          <a:r>
            <a:rPr lang="en-US" altLang="zh-CN" sz="700" kern="1200" dirty="0" err="1"/>
            <a:t>Targeter</a:t>
          </a:r>
          <a:r>
            <a:rPr lang="zh-CN" altLang="en-US" sz="700" kern="1200" dirty="0"/>
            <a:t>调用其</a:t>
          </a:r>
          <a:r>
            <a:rPr lang="en-US" sz="700" kern="1200" dirty="0" err="1"/>
            <a:t>targe方法生成代理类</a:t>
          </a:r>
          <a:r>
            <a:rPr lang="zh-CN" altLang="en-US" sz="700" kern="1200" dirty="0"/>
            <a:t>，但实际上</a:t>
          </a:r>
          <a:r>
            <a:rPr lang="en-US" altLang="zh-CN" sz="700" kern="1200" dirty="0" err="1"/>
            <a:t>Targeter</a:t>
          </a:r>
          <a:r>
            <a:rPr lang="zh-CN" altLang="en-US" sz="700" kern="1200" dirty="0"/>
            <a:t>会调用</a:t>
          </a:r>
          <a:r>
            <a:rPr lang="en-US" altLang="zh-CN" sz="700" kern="1200" dirty="0"/>
            <a:t>feign</a:t>
          </a:r>
          <a:r>
            <a:rPr lang="zh-CN" altLang="en-US" sz="700" kern="1200" dirty="0"/>
            <a:t>本身的</a:t>
          </a:r>
          <a:r>
            <a:rPr lang="en-US" altLang="zh-CN" sz="700" kern="1200" dirty="0"/>
            <a:t>target</a:t>
          </a:r>
          <a:r>
            <a:rPr lang="zh-CN" altLang="en-US" sz="700" kern="1200" dirty="0"/>
            <a:t>方法，即</a:t>
          </a:r>
          <a:r>
            <a:rPr lang="en-US" altLang="zh-CN" sz="700" kern="1200" dirty="0"/>
            <a:t>build().</a:t>
          </a:r>
          <a:r>
            <a:rPr lang="en-US" altLang="zh-CN" sz="700" kern="1200" dirty="0" err="1"/>
            <a:t>newInstance</a:t>
          </a:r>
          <a:r>
            <a:rPr lang="en-US" altLang="zh-CN" sz="700" kern="1200" dirty="0"/>
            <a:t>()</a:t>
          </a:r>
          <a:r>
            <a:rPr lang="zh-CN" altLang="en-US" sz="700" kern="1200" dirty="0"/>
            <a:t>构造代理对象</a:t>
          </a:r>
          <a:endParaRPr 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endParaRPr>
        </a:p>
      </dsp:txBody>
      <dsp:txXfrm>
        <a:off x="0" y="57985"/>
        <a:ext cx="7870154" cy="452018"/>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41466"/>
          <a:ext cx="793426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56010"/>
          <a:ext cx="7934264" cy="4387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0" lvl="0" indent="0" algn="l" defTabSz="311150">
            <a:lnSpc>
              <a:spcPct val="90000"/>
            </a:lnSpc>
            <a:spcBef>
              <a:spcPct val="0"/>
            </a:spcBef>
            <a:spcAft>
              <a:spcPct val="35000"/>
            </a:spcAft>
            <a:buNone/>
          </a:pPr>
          <a:r>
            <a:rPr lang="zh-CN" altLang="en-US" sz="700" kern="1200" dirty="0">
              <a:latin typeface="微软雅黑" panose="020B0503020204020204" pitchFamily="34" charset="-122"/>
              <a:ea typeface="微软雅黑" panose="020B0503020204020204" pitchFamily="34" charset="-122"/>
            </a:rPr>
            <a:t>接上（实例化</a:t>
          </a:r>
          <a:r>
            <a:rPr lang="en-US" altLang="zh-CN" sz="700" kern="1200" dirty="0" err="1">
              <a:latin typeface="微软雅黑" panose="020B0503020204020204" pitchFamily="34" charset="-122"/>
              <a:ea typeface="微软雅黑" panose="020B0503020204020204" pitchFamily="34" charset="-122"/>
            </a:rPr>
            <a:t>FeignClient</a:t>
          </a:r>
          <a:r>
            <a:rPr lang="zh-CN" altLang="en-US" sz="700" kern="1200" dirty="0">
              <a:latin typeface="微软雅黑" panose="020B0503020204020204" pitchFamily="34" charset="-122"/>
              <a:ea typeface="微软雅黑" panose="020B0503020204020204" pitchFamily="34" charset="-122"/>
            </a:rPr>
            <a:t>代理类），</a:t>
          </a:r>
          <a:r>
            <a:rPr lang="en-US" altLang="zh-CN" sz="700" kern="1200" dirty="0" err="1"/>
            <a:t>Targeter</a:t>
          </a:r>
          <a:r>
            <a:rPr lang="zh-CN" altLang="en-US" sz="700" kern="1200" dirty="0"/>
            <a:t>调用其</a:t>
          </a:r>
          <a:r>
            <a:rPr lang="en-US" sz="700" kern="1200" dirty="0" err="1"/>
            <a:t>targe方法生成代理类</a:t>
          </a:r>
          <a:r>
            <a:rPr lang="zh-CN" altLang="en-US" sz="700" kern="1200" dirty="0"/>
            <a:t>，但实际上</a:t>
          </a:r>
          <a:r>
            <a:rPr lang="en-US" altLang="zh-CN" sz="700" kern="1200" dirty="0" err="1"/>
            <a:t>Targeter</a:t>
          </a:r>
          <a:r>
            <a:rPr lang="zh-CN" altLang="en-US" sz="700" kern="1200" dirty="0"/>
            <a:t>会调用</a:t>
          </a:r>
          <a:r>
            <a:rPr lang="en-US" altLang="zh-CN" sz="700" kern="1200" dirty="0"/>
            <a:t>feign</a:t>
          </a:r>
          <a:r>
            <a:rPr lang="zh-CN" altLang="en-US" sz="700" kern="1200" dirty="0"/>
            <a:t>本身的</a:t>
          </a:r>
          <a:r>
            <a:rPr lang="en-US" altLang="zh-CN" sz="700" kern="1200" dirty="0"/>
            <a:t>target</a:t>
          </a:r>
          <a:r>
            <a:rPr lang="zh-CN" altLang="en-US" sz="700" kern="1200" dirty="0"/>
            <a:t>方法，即</a:t>
          </a:r>
          <a:r>
            <a:rPr lang="en-US" altLang="zh-CN" sz="700" kern="1200" dirty="0"/>
            <a:t>build().</a:t>
          </a:r>
          <a:r>
            <a:rPr lang="en-US" altLang="zh-CN" sz="700" kern="1200" dirty="0" err="1"/>
            <a:t>newInstance</a:t>
          </a:r>
          <a:r>
            <a:rPr lang="en-US" altLang="zh-CN" sz="700" kern="1200" dirty="0"/>
            <a:t>()</a:t>
          </a:r>
          <a:r>
            <a:rPr lang="zh-CN" altLang="en-US" sz="700" kern="1200" dirty="0"/>
            <a:t>构造代理对象。其中，</a:t>
          </a:r>
          <a:r>
            <a:rPr lang="en-US" sz="700" kern="1200" dirty="0" err="1"/>
            <a:t>ParseHandlersByName负责将</a:t>
          </a:r>
          <a:r>
            <a:rPr lang="en-US" altLang="zh-CN" sz="700" kern="1200" dirty="0" err="1"/>
            <a:t>FeignClient</a:t>
          </a:r>
          <a:r>
            <a:rPr lang="zh-CN" altLang="en-US" sz="700" kern="1200" dirty="0"/>
            <a:t>的每一个接口方法成为</a:t>
          </a:r>
          <a:r>
            <a:rPr lang="en-US" altLang="zh-CN" sz="700" kern="1200" dirty="0" err="1"/>
            <a:t>MethodHandler</a:t>
          </a:r>
          <a:r>
            <a:rPr lang="zh-CN" altLang="en-US" sz="700" kern="1200" dirty="0"/>
            <a:t>，</a:t>
          </a:r>
          <a:r>
            <a:rPr lang="en-US" altLang="zh-CN" sz="700" kern="1200" dirty="0" err="1"/>
            <a:t>InvocationHandlerFactory</a:t>
          </a:r>
          <a:r>
            <a:rPr lang="zh-CN" altLang="en-US" sz="700" kern="1200" dirty="0"/>
            <a:t>负责将解析好的</a:t>
          </a:r>
          <a:r>
            <a:rPr lang="en-US" altLang="zh-CN" sz="700" kern="1200" dirty="0" err="1"/>
            <a:t>MethodHandler</a:t>
          </a:r>
          <a:r>
            <a:rPr lang="zh-CN" altLang="en-US" sz="700" kern="1200" dirty="0"/>
            <a:t>组装起来构造</a:t>
          </a:r>
          <a:r>
            <a:rPr lang="en-US" altLang="zh-CN" sz="700" kern="1200" dirty="0" err="1"/>
            <a:t>InvocationHandler</a:t>
          </a:r>
          <a:r>
            <a:rPr lang="zh-CN" altLang="en-US" sz="700" kern="1200" dirty="0"/>
            <a:t>即代理方法执行器。构造得到的代理类，最终会注入</a:t>
          </a:r>
          <a:r>
            <a:rPr lang="en-US" altLang="zh-CN" sz="700" kern="1200" dirty="0"/>
            <a:t>Spring</a:t>
          </a:r>
          <a:r>
            <a:rPr lang="zh-CN" altLang="en-US" sz="700" kern="1200" dirty="0"/>
            <a:t>容器里供业务调用</a:t>
          </a:r>
          <a:endParaRPr lang="en-US" altLang="zh-CN" sz="700" kern="1200" dirty="0"/>
        </a:p>
      </dsp:txBody>
      <dsp:txXfrm>
        <a:off x="0" y="56010"/>
        <a:ext cx="7934264" cy="438717"/>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42765"/>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57764"/>
          <a:ext cx="7870154" cy="4524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0" lvl="0" indent="0" algn="l" defTabSz="311150">
            <a:lnSpc>
              <a:spcPct val="90000"/>
            </a:lnSpc>
            <a:spcBef>
              <a:spcPct val="0"/>
            </a:spcBef>
            <a:spcAft>
              <a:spcPct val="35000"/>
            </a:spcAft>
            <a:buNone/>
          </a:pPr>
          <a:r>
            <a:rPr lang="en-US" altLang="zh-CN" sz="700" kern="120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1</a:t>
          </a:r>
          <a:endParaRPr 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endParaRPr>
        </a:p>
      </dsp:txBody>
      <dsp:txXfrm>
        <a:off x="0" y="57764"/>
        <a:ext cx="7870154" cy="45246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2449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endParaRPr lang="zh-CN" sz="800" kern="1200" dirty="0">
            <a:latin typeface="微软雅黑" panose="020B0503020204020204" pitchFamily="34" charset="-122"/>
            <a:ea typeface="微软雅黑" panose="020B0503020204020204" pitchFamily="34" charset="-122"/>
          </a:endParaRPr>
        </a:p>
      </dsp:txBody>
      <dsp:txXfrm>
        <a:off x="0" y="0"/>
        <a:ext cx="7870154" cy="24490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8907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i="0" kern="1200" dirty="0"/>
            <a:t>Template</a:t>
          </a:r>
          <a:r>
            <a:rPr lang="zh-CN" altLang="en-US" sz="1400" b="0" i="0" kern="1200" dirty="0"/>
            <a:t>负责对模版语法的解析、</a:t>
          </a:r>
          <a:r>
            <a:rPr lang="en-US" sz="1400" b="1" i="0" kern="1200" dirty="0"/>
            <a:t>Target</a:t>
          </a:r>
          <a:r>
            <a:rPr lang="zh-CN" altLang="en-US" sz="1400" b="0" i="0" kern="1200" dirty="0"/>
            <a:t>代理着接口并且把</a:t>
          </a:r>
          <a:r>
            <a:rPr lang="en-US" sz="1400" b="0" i="0" kern="1200" dirty="0" err="1"/>
            <a:t>RequestTemplate</a:t>
          </a:r>
          <a:r>
            <a:rPr lang="zh-CN" altLang="en-US" sz="1400" b="0" i="0" kern="1200" dirty="0"/>
            <a:t>转为</a:t>
          </a:r>
          <a:r>
            <a:rPr lang="en-US" sz="1400" b="0" i="0" kern="1200" dirty="0" err="1"/>
            <a:t>Request、</a:t>
          </a:r>
          <a:r>
            <a:rPr lang="en-US" sz="1400" b="1" i="0" kern="1200" dirty="0" err="1"/>
            <a:t>Client</a:t>
          </a:r>
          <a:r>
            <a:rPr lang="zh-CN" altLang="en-US" sz="1400" b="0" i="0" kern="1200" dirty="0"/>
            <a:t>负责把</a:t>
          </a:r>
          <a:r>
            <a:rPr lang="en-US" altLang="zh-CN" sz="1400" b="0" i="0" kern="1200" dirty="0"/>
            <a:t>Request</a:t>
          </a:r>
          <a:r>
            <a:rPr lang="zh-CN" altLang="en-US" sz="1400" b="0" i="0" kern="1200" dirty="0"/>
            <a:t>通过</a:t>
          </a:r>
          <a:r>
            <a:rPr lang="en-US" altLang="zh-CN" sz="1400" b="0" i="0" kern="1200" dirty="0"/>
            <a:t>Http</a:t>
          </a:r>
          <a:r>
            <a:rPr lang="zh-CN" altLang="en-US" sz="1400" b="0" i="0" kern="1200" dirty="0"/>
            <a:t>请求发送出去、</a:t>
          </a:r>
          <a:r>
            <a:rPr lang="en-US" sz="1400" b="1" i="0" kern="1200" dirty="0" err="1"/>
            <a:t>Retryer</a:t>
          </a:r>
          <a:r>
            <a:rPr lang="zh-CN" altLang="en-US" sz="1400" b="0" i="0" kern="1200" dirty="0"/>
            <a:t>负责失败重试逻辑，其中还有</a:t>
          </a:r>
          <a:r>
            <a:rPr lang="en-US" altLang="zh-CN" sz="1400" b="1" i="0" kern="1200" dirty="0"/>
            <a:t>Encode</a:t>
          </a:r>
          <a:r>
            <a:rPr lang="zh-CN" altLang="en-US" sz="1400" b="0" i="0" kern="1200" dirty="0"/>
            <a:t>负责处理没有</a:t>
          </a:r>
          <a:r>
            <a:rPr lang="en-US" altLang="zh-CN" sz="1400" b="0" i="0" kern="1200" dirty="0"/>
            <a:t>@Parm</a:t>
          </a:r>
          <a:r>
            <a:rPr lang="zh-CN" altLang="en-US" sz="1400" b="0" i="0" kern="1200" dirty="0"/>
            <a:t>注解的请求编码、解码器</a:t>
          </a:r>
          <a:r>
            <a:rPr lang="en-US" altLang="zh-CN" sz="1400" b="1" i="0" kern="1200" dirty="0"/>
            <a:t>Decoder</a:t>
          </a:r>
          <a:r>
            <a:rPr lang="zh-CN" altLang="en-US" sz="1400" b="0" i="0" kern="1200" dirty="0"/>
            <a:t>用于解析</a:t>
          </a:r>
          <a:r>
            <a:rPr lang="en-US" altLang="zh-CN" sz="1400" b="0" i="0" kern="1200" dirty="0"/>
            <a:t>Http</a:t>
          </a:r>
          <a:r>
            <a:rPr lang="zh-CN" altLang="en-US" sz="1400" b="0" i="0" kern="1200" dirty="0"/>
            <a:t>请求的响应，提取有用的信息数据。</a:t>
          </a:r>
          <a:endParaRPr lang="zh-CN" sz="1400" kern="1200" dirty="0">
            <a:latin typeface="微软雅黑" panose="020B0503020204020204" pitchFamily="34" charset="-122"/>
            <a:ea typeface="微软雅黑" panose="020B0503020204020204" pitchFamily="34" charset="-122"/>
          </a:endParaRPr>
        </a:p>
      </dsp:txBody>
      <dsp:txXfrm>
        <a:off x="0" y="0"/>
        <a:ext cx="7870154" cy="890799"/>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7441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zh-CN" altLang="en-US" sz="1200" b="0" i="0" kern="1200" dirty="0"/>
            <a:t>除去在执行中工作的模块还一些在初始化工作的模块：</a:t>
          </a:r>
          <a:r>
            <a:rPr lang="en-US" sz="1200" b="1" i="0" kern="1200" dirty="0"/>
            <a:t>Contract</a:t>
          </a:r>
          <a:r>
            <a:rPr lang="zh-CN" altLang="en-US" sz="1200" b="0" i="0" kern="1200" dirty="0"/>
            <a:t>在启动时读取接口上的有用信息封装成</a:t>
          </a:r>
          <a:r>
            <a:rPr lang="en-US" altLang="en-US" sz="1200" b="0" i="0" kern="1200" dirty="0" err="1"/>
            <a:t>MethodMetadata</a:t>
          </a:r>
          <a:r>
            <a:rPr lang="zh-CN" altLang="en-US" sz="1200" b="0" i="0" kern="1200" dirty="0"/>
            <a:t>，它包装成同步方法执行器</a:t>
          </a:r>
          <a:r>
            <a:rPr lang="en-US" altLang="en-US" sz="1200" b="1" i="0" kern="1200" dirty="0" err="1"/>
            <a:t>SynchronousMethodHandler</a:t>
          </a:r>
          <a:r>
            <a:rPr lang="zh-CN" altLang="en-US" sz="1200" b="0" i="0" kern="1200" dirty="0"/>
            <a:t>，最后通过</a:t>
          </a:r>
          <a:r>
            <a:rPr lang="en-US" sz="1200" b="1" i="0" kern="1200" dirty="0" err="1"/>
            <a:t>InvocationHandlerFactory</a:t>
          </a:r>
          <a:r>
            <a:rPr lang="zh-CN" altLang="en-US" sz="1200" b="0" i="0" kern="1200" dirty="0"/>
            <a:t>组装一个</a:t>
          </a:r>
          <a:r>
            <a:rPr lang="en-US" altLang="zh-CN" sz="1200" b="0" i="0" kern="1200" dirty="0"/>
            <a:t>Feign</a:t>
          </a:r>
          <a:r>
            <a:rPr lang="zh-CN" altLang="en-US" sz="1200" b="0" i="0" kern="1200" dirty="0"/>
            <a:t>所有</a:t>
          </a:r>
          <a:r>
            <a:rPr lang="en-US" sz="1200" b="1" i="0" kern="1200" dirty="0" err="1"/>
            <a:t>MethodHandler</a:t>
          </a:r>
          <a:r>
            <a:rPr lang="zh-CN" altLang="en-US" sz="1200" b="0" i="0" kern="1200" dirty="0"/>
            <a:t>创建调用器</a:t>
          </a:r>
          <a:r>
            <a:rPr lang="en-US" altLang="zh-CN" sz="1200" b="1" i="0" kern="1200" dirty="0" err="1"/>
            <a:t>InvocationHandler</a:t>
          </a:r>
          <a:r>
            <a:rPr lang="zh-CN" altLang="en-US" sz="1200" b="0" i="0" kern="1200" dirty="0"/>
            <a:t>，最后交给</a:t>
          </a:r>
          <a:r>
            <a:rPr lang="en-US" altLang="zh-CN" sz="1200" b="1" i="0" kern="1200" dirty="0"/>
            <a:t>Proxy</a:t>
          </a:r>
          <a:r>
            <a:rPr lang="zh-CN" altLang="en-US" sz="1200" b="0" i="0" kern="1200" dirty="0"/>
            <a:t>创建真正的代理实现类</a:t>
          </a:r>
          <a:endParaRPr lang="zh-CN" sz="1200" kern="1200" dirty="0">
            <a:latin typeface="微软雅黑" panose="020B0503020204020204" pitchFamily="34" charset="-122"/>
            <a:ea typeface="微软雅黑" panose="020B0503020204020204" pitchFamily="34" charset="-122"/>
          </a:endParaRPr>
        </a:p>
      </dsp:txBody>
      <dsp:txXfrm>
        <a:off x="0" y="0"/>
        <a:ext cx="7870154" cy="744151"/>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63"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Google Shape;4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 name="Google Shape;4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1161754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2771886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0227278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流程图链接 </a:t>
            </a:r>
            <a:r>
              <a:rPr lang="en-US" altLang="zh-CN" dirty="0"/>
              <a:t>https://</a:t>
            </a:r>
            <a:r>
              <a:rPr lang="en-US" altLang="zh-CN" dirty="0" err="1"/>
              <a:t>www.processon.com</a:t>
            </a:r>
            <a:r>
              <a:rPr lang="en-US" altLang="zh-CN" dirty="0"/>
              <a:t>/view/link/6098d827e401fd459270dc2f</a:t>
            </a:r>
          </a:p>
          <a:p>
            <a:r>
              <a:rPr lang="en-US" altLang="zh-CN" sz="1100" b="0" i="0" u="none" strike="noStrike" cap="none" dirty="0" err="1">
                <a:solidFill>
                  <a:srgbClr val="000000"/>
                </a:solidFill>
                <a:effectLst/>
                <a:latin typeface="Arial"/>
                <a:ea typeface="Arial"/>
                <a:cs typeface="Arial"/>
                <a:sym typeface="Arial"/>
              </a:rPr>
              <a:t>ImportBeanDefinitionRegistrar</a:t>
            </a:r>
            <a:r>
              <a:rPr lang="zh-CN" altLang="en-US" sz="1100" b="0" i="0" u="none" strike="noStrike" cap="none" dirty="0">
                <a:solidFill>
                  <a:srgbClr val="000000"/>
                </a:solidFill>
                <a:effectLst/>
                <a:latin typeface="Arial"/>
                <a:ea typeface="Arial"/>
                <a:cs typeface="Arial"/>
                <a:sym typeface="Arial"/>
              </a:rPr>
              <a:t>在</a:t>
            </a:r>
            <a:r>
              <a:rPr lang="en-US" altLang="zh-CN" sz="1100" b="0" i="0" u="none" strike="noStrike" cap="none" dirty="0">
                <a:solidFill>
                  <a:srgbClr val="000000"/>
                </a:solidFill>
                <a:effectLst/>
                <a:latin typeface="Arial"/>
                <a:ea typeface="Arial"/>
                <a:cs typeface="Arial"/>
                <a:sym typeface="Arial"/>
              </a:rPr>
              <a:t>Spring</a:t>
            </a:r>
            <a:r>
              <a:rPr lang="zh-CN" altLang="en-US" sz="1100" b="0" i="0" u="none" strike="noStrike" cap="none" dirty="0">
                <a:solidFill>
                  <a:srgbClr val="000000"/>
                </a:solidFill>
                <a:effectLst/>
                <a:latin typeface="Arial"/>
                <a:ea typeface="Arial"/>
                <a:cs typeface="Arial"/>
                <a:sym typeface="Arial"/>
              </a:rPr>
              <a:t>源码章节有讲，</a:t>
            </a:r>
            <a:r>
              <a:rPr lang="en-US" altLang="zh-CN" sz="1100" b="0" i="0" u="none" strike="noStrike" cap="none" dirty="0" err="1">
                <a:solidFill>
                  <a:srgbClr val="000000"/>
                </a:solidFill>
                <a:effectLst/>
                <a:latin typeface="Arial"/>
                <a:ea typeface="Arial"/>
                <a:cs typeface="Arial"/>
                <a:sym typeface="Arial"/>
              </a:rPr>
              <a:t>ImportBeanDefinitionRegistrar</a:t>
            </a:r>
            <a:r>
              <a:rPr lang="zh-CN" altLang="en-US" sz="1100" b="0" i="0" u="none" strike="noStrike" cap="none" dirty="0">
                <a:solidFill>
                  <a:srgbClr val="000000"/>
                </a:solidFill>
                <a:effectLst/>
                <a:latin typeface="Arial"/>
                <a:ea typeface="Arial"/>
                <a:cs typeface="Arial"/>
                <a:sym typeface="Arial"/>
              </a:rPr>
              <a:t>的设计目的是配置类被处理时，用于额外注册一部分</a:t>
            </a:r>
            <a:r>
              <a:rPr lang="en-US" altLang="zh-CN" dirty="0"/>
              <a:t>bean</a:t>
            </a:r>
            <a:r>
              <a:rPr lang="zh-CN" altLang="en-US" sz="1100" b="0" i="0" u="none" strike="noStrike" cap="none" dirty="0">
                <a:solidFill>
                  <a:srgbClr val="000000"/>
                </a:solidFill>
                <a:effectLst/>
                <a:latin typeface="Arial"/>
                <a:ea typeface="Arial"/>
                <a:cs typeface="Arial"/>
                <a:sym typeface="Arial"/>
              </a:rPr>
              <a:t>定义，通常结合</a:t>
            </a:r>
            <a:r>
              <a:rPr lang="en-US" altLang="zh-CN" sz="1100" b="0" i="0" u="none" strike="noStrike" cap="none" dirty="0">
                <a:solidFill>
                  <a:srgbClr val="000000"/>
                </a:solidFill>
                <a:effectLst/>
                <a:latin typeface="Arial"/>
                <a:ea typeface="Arial"/>
                <a:cs typeface="Arial"/>
                <a:sym typeface="Arial"/>
              </a:rPr>
              <a:t>scanner</a:t>
            </a:r>
            <a:r>
              <a:rPr lang="zh-CN" altLang="en-US" sz="1100" b="0" i="0" u="none" strike="noStrike" cap="none" dirty="0">
                <a:solidFill>
                  <a:srgbClr val="000000"/>
                </a:solidFill>
                <a:effectLst/>
                <a:latin typeface="Arial"/>
                <a:ea typeface="Arial"/>
                <a:cs typeface="Arial"/>
                <a:sym typeface="Arial"/>
              </a:rPr>
              <a:t>一起出现</a:t>
            </a:r>
            <a:endParaRPr lang="en-US" altLang="zh-CN" sz="1100" b="0" i="0" u="none" strike="noStrike" cap="none" dirty="0">
              <a:solidFill>
                <a:srgbClr val="000000"/>
              </a:solidFill>
              <a:effectLst/>
              <a:latin typeface="Arial"/>
              <a:ea typeface="Arial"/>
              <a:cs typeface="Arial"/>
              <a:sym typeface="Arial"/>
            </a:endParaRPr>
          </a:p>
          <a:p>
            <a:r>
              <a:rPr lang="zh-CN" altLang="en-US" sz="1100" b="0" i="0" u="none" strike="noStrike" cap="none" dirty="0">
                <a:solidFill>
                  <a:srgbClr val="000000"/>
                </a:solidFill>
                <a:effectLst/>
                <a:latin typeface="Arial"/>
                <a:ea typeface="Arial"/>
                <a:cs typeface="Arial"/>
                <a:sym typeface="Arial"/>
              </a:rPr>
              <a:t>这里实现的方法主要逻辑是：修改</a:t>
            </a:r>
            <a:r>
              <a:rPr lang="en-US" altLang="zh-CN" sz="1100" b="0" i="0" u="none" strike="noStrike" cap="none" dirty="0">
                <a:solidFill>
                  <a:srgbClr val="000000"/>
                </a:solidFill>
                <a:effectLst/>
                <a:latin typeface="Arial"/>
                <a:ea typeface="Arial"/>
                <a:cs typeface="Arial"/>
                <a:sym typeface="Arial"/>
              </a:rPr>
              <a:t>bean</a:t>
            </a:r>
            <a:r>
              <a:rPr lang="zh-CN" altLang="en-US" sz="1100" b="0" i="0" u="none" strike="noStrike" cap="none" dirty="0">
                <a:solidFill>
                  <a:srgbClr val="000000"/>
                </a:solidFill>
                <a:effectLst/>
                <a:latin typeface="Arial"/>
                <a:ea typeface="Arial"/>
                <a:cs typeface="Arial"/>
                <a:sym typeface="Arial"/>
              </a:rPr>
              <a:t>的定义，注册新的</a:t>
            </a:r>
            <a:r>
              <a:rPr lang="en-US" altLang="zh-CN" dirty="0" err="1"/>
              <a:t>FactoryBean</a:t>
            </a:r>
            <a:r>
              <a:rPr lang="zh-CN" altLang="en-US" sz="1100" b="0" i="0" u="none" strike="noStrike" cap="none" dirty="0">
                <a:solidFill>
                  <a:srgbClr val="000000"/>
                </a:solidFill>
                <a:effectLst/>
                <a:latin typeface="Arial"/>
                <a:ea typeface="Arial"/>
                <a:cs typeface="Arial"/>
                <a:sym typeface="Arial"/>
              </a:rPr>
              <a:t>，生成的</a:t>
            </a:r>
            <a:r>
              <a:rPr lang="en-US" altLang="zh-CN" sz="1100" b="0" i="0" u="none" strike="noStrike" cap="none" dirty="0">
                <a:solidFill>
                  <a:srgbClr val="000000"/>
                </a:solidFill>
                <a:effectLst/>
                <a:latin typeface="Arial"/>
                <a:ea typeface="Arial"/>
                <a:cs typeface="Arial"/>
                <a:sym typeface="Arial"/>
              </a:rPr>
              <a:t>bean</a:t>
            </a:r>
            <a:r>
              <a:rPr lang="zh-CN" altLang="en-US" sz="1100" b="0" i="0" u="none" strike="noStrike" cap="none" dirty="0">
                <a:solidFill>
                  <a:srgbClr val="000000"/>
                </a:solidFill>
                <a:effectLst/>
                <a:latin typeface="Arial"/>
                <a:ea typeface="Arial"/>
                <a:cs typeface="Arial"/>
                <a:sym typeface="Arial"/>
              </a:rPr>
              <a:t>实现</a:t>
            </a:r>
            <a:r>
              <a:rPr lang="en-US" altLang="zh-CN" sz="1100" b="0" i="0" u="none" strike="noStrike" cap="none" dirty="0">
                <a:solidFill>
                  <a:srgbClr val="000000"/>
                </a:solidFill>
                <a:effectLst/>
                <a:latin typeface="Arial"/>
                <a:ea typeface="Arial"/>
                <a:cs typeface="Arial"/>
                <a:sym typeface="Arial"/>
              </a:rPr>
              <a:t>@</a:t>
            </a:r>
            <a:r>
              <a:rPr lang="en-US" altLang="zh-CN" sz="1100" b="0" i="0" u="none" strike="noStrike" cap="none" dirty="0" err="1">
                <a:solidFill>
                  <a:srgbClr val="000000"/>
                </a:solidFill>
                <a:effectLst/>
                <a:latin typeface="Arial"/>
                <a:ea typeface="Arial"/>
                <a:cs typeface="Arial"/>
                <a:sym typeface="Arial"/>
              </a:rPr>
              <a:t>FeignClient</a:t>
            </a:r>
            <a:r>
              <a:rPr lang="zh-CN" altLang="en-US" sz="1100" b="0" i="0" u="none" strike="noStrike" cap="none" dirty="0">
                <a:solidFill>
                  <a:srgbClr val="000000"/>
                </a:solidFill>
                <a:effectLst/>
                <a:latin typeface="Arial"/>
                <a:ea typeface="Arial"/>
                <a:cs typeface="Arial"/>
                <a:sym typeface="Arial"/>
              </a:rPr>
              <a:t>类接口，设置拦截方法，生成代理类</a:t>
            </a:r>
            <a:endParaRPr lang="zh-CN" altLang="en-US" dirty="0"/>
          </a:p>
        </p:txBody>
      </p:sp>
    </p:spTree>
    <p:extLst>
      <p:ext uri="{BB962C8B-B14F-4D97-AF65-F5344CB8AC3E}">
        <p14:creationId xmlns:p14="http://schemas.microsoft.com/office/powerpoint/2010/main" val="42269784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dirty="0"/>
              <a:t>这个涉及一个配置的优先级问题：</a:t>
            </a:r>
            <a:r>
              <a:rPr lang="zh-CN" altLang="en-US" sz="1100" b="1" i="0" u="none" strike="noStrike" cap="none" dirty="0">
                <a:solidFill>
                  <a:srgbClr val="000000"/>
                </a:solidFill>
                <a:effectLst/>
                <a:latin typeface="Arial"/>
                <a:ea typeface="Arial"/>
                <a:cs typeface="Arial"/>
                <a:sym typeface="Arial"/>
              </a:rPr>
              <a:t>使用自定义配置类覆盖</a:t>
            </a:r>
            <a:r>
              <a:rPr lang="en-US" altLang="zh-CN" sz="1100" b="1" i="0" u="none" strike="noStrike" cap="none" dirty="0">
                <a:solidFill>
                  <a:srgbClr val="000000"/>
                </a:solidFill>
                <a:effectLst/>
                <a:latin typeface="Arial"/>
                <a:ea typeface="Arial"/>
                <a:cs typeface="Arial"/>
                <a:sym typeface="Arial"/>
              </a:rPr>
              <a:t>Builder</a:t>
            </a:r>
            <a:r>
              <a:rPr lang="zh-CN" altLang="en-US" sz="1100" b="1" i="0" u="none" strike="noStrike" cap="none" dirty="0">
                <a:solidFill>
                  <a:srgbClr val="000000"/>
                </a:solidFill>
                <a:effectLst/>
                <a:latin typeface="Arial"/>
                <a:ea typeface="Arial"/>
                <a:cs typeface="Arial"/>
                <a:sym typeface="Arial"/>
              </a:rPr>
              <a:t>中的默认配置</a:t>
            </a:r>
            <a:r>
              <a:rPr lang="en-US" altLang="zh-CN" sz="1100" b="1" i="0" u="none" strike="noStrike" cap="none" dirty="0">
                <a:solidFill>
                  <a:srgbClr val="000000"/>
                </a:solidFill>
                <a:effectLst/>
                <a:latin typeface="Arial"/>
                <a:ea typeface="Arial"/>
                <a:cs typeface="Arial"/>
                <a:sym typeface="Arial"/>
              </a:rPr>
              <a:t> &lt; </a:t>
            </a:r>
            <a:r>
              <a:rPr lang="zh-CN" altLang="en-US" sz="1100" b="0" i="0" u="none" strike="noStrike" cap="none" dirty="0">
                <a:solidFill>
                  <a:srgbClr val="000000"/>
                </a:solidFill>
                <a:effectLst/>
                <a:latin typeface="Arial"/>
                <a:ea typeface="Arial"/>
                <a:cs typeface="Arial"/>
                <a:sym typeface="Arial"/>
              </a:rPr>
              <a:t>使用</a:t>
            </a:r>
            <a:r>
              <a:rPr lang="zh-CN" altLang="en-US" sz="1100" b="1" i="0" u="none" strike="noStrike" cap="none" dirty="0">
                <a:solidFill>
                  <a:srgbClr val="000000"/>
                </a:solidFill>
                <a:effectLst/>
                <a:latin typeface="Arial"/>
                <a:ea typeface="Arial"/>
                <a:cs typeface="Arial"/>
                <a:sym typeface="Arial"/>
              </a:rPr>
              <a:t>配置文件中的</a:t>
            </a:r>
            <a:r>
              <a:rPr lang="en-US" altLang="zh-CN" sz="1100" b="1" i="0" u="none" strike="noStrike" cap="none" dirty="0">
                <a:solidFill>
                  <a:srgbClr val="000000"/>
                </a:solidFill>
                <a:effectLst/>
                <a:latin typeface="Arial"/>
                <a:ea typeface="Arial"/>
                <a:cs typeface="Arial"/>
                <a:sym typeface="Arial"/>
              </a:rPr>
              <a:t>default</a:t>
            </a:r>
            <a:r>
              <a:rPr lang="zh-CN" altLang="en-US" sz="1100" b="1" i="0" u="none" strike="noStrike" cap="none" dirty="0">
                <a:solidFill>
                  <a:srgbClr val="000000"/>
                </a:solidFill>
                <a:effectLst/>
                <a:latin typeface="Arial"/>
                <a:ea typeface="Arial"/>
                <a:cs typeface="Arial"/>
                <a:sym typeface="Arial"/>
              </a:rPr>
              <a:t>节点配置覆盖以上配置</a:t>
            </a:r>
            <a:r>
              <a:rPr lang="en-US" altLang="zh-CN" sz="1100" b="1" i="0" u="none" strike="noStrike" cap="none" dirty="0">
                <a:solidFill>
                  <a:srgbClr val="000000"/>
                </a:solidFill>
                <a:effectLst/>
                <a:latin typeface="Arial"/>
                <a:ea typeface="Arial"/>
                <a:cs typeface="Arial"/>
                <a:sym typeface="Arial"/>
              </a:rPr>
              <a:t> &lt;</a:t>
            </a:r>
            <a:r>
              <a:rPr lang="zh-CN" altLang="en-US" sz="1100" b="0" i="0" u="none" strike="noStrike" cap="none" dirty="0">
                <a:solidFill>
                  <a:srgbClr val="000000"/>
                </a:solidFill>
                <a:effectLst/>
                <a:latin typeface="Arial"/>
                <a:ea typeface="Arial"/>
                <a:cs typeface="Arial"/>
                <a:sym typeface="Arial"/>
              </a:rPr>
              <a:t>使用</a:t>
            </a:r>
            <a:r>
              <a:rPr lang="zh-CN" altLang="en-US" sz="1100" b="1" i="0" u="none" strike="noStrike" cap="none" dirty="0">
                <a:solidFill>
                  <a:srgbClr val="000000"/>
                </a:solidFill>
                <a:effectLst/>
                <a:latin typeface="Arial"/>
                <a:ea typeface="Arial"/>
                <a:cs typeface="Arial"/>
                <a:sym typeface="Arial"/>
              </a:rPr>
              <a:t>配置文件中的</a:t>
            </a:r>
            <a:r>
              <a:rPr lang="en-US" altLang="zh-CN" sz="1100" b="1" i="0" u="none" strike="noStrike" cap="none" dirty="0" err="1">
                <a:solidFill>
                  <a:srgbClr val="000000"/>
                </a:solidFill>
                <a:effectLst/>
                <a:latin typeface="Arial"/>
                <a:ea typeface="Arial"/>
                <a:cs typeface="Arial"/>
                <a:sym typeface="Arial"/>
              </a:rPr>
              <a:t>contextId</a:t>
            </a:r>
            <a:r>
              <a:rPr lang="zh-CN" altLang="en-US" sz="1100" b="1" i="0" u="none" strike="noStrike" cap="none" dirty="0">
                <a:solidFill>
                  <a:srgbClr val="000000"/>
                </a:solidFill>
                <a:effectLst/>
                <a:latin typeface="Arial"/>
                <a:ea typeface="Arial"/>
                <a:cs typeface="Arial"/>
                <a:sym typeface="Arial"/>
              </a:rPr>
              <a:t>节点配置覆盖上面配置</a:t>
            </a:r>
            <a:endParaRPr lang="zh-CN" altLang="en-US" dirty="0"/>
          </a:p>
          <a:p>
            <a:pPr marL="457200" marR="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zh-CN" altLang="en-US" dirty="0"/>
          </a:p>
        </p:txBody>
      </p:sp>
    </p:spTree>
    <p:extLst>
      <p:ext uri="{BB962C8B-B14F-4D97-AF65-F5344CB8AC3E}">
        <p14:creationId xmlns:p14="http://schemas.microsoft.com/office/powerpoint/2010/main" val="30573234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dirty="0"/>
              <a:t>默认情况下</a:t>
            </a:r>
            <a:r>
              <a:rPr lang="en-US" altLang="zh-CN" dirty="0"/>
              <a:t>Default</a:t>
            </a:r>
            <a:r>
              <a:rPr lang="zh-CN" altLang="en-US" dirty="0"/>
              <a:t>会</a:t>
            </a:r>
            <a:r>
              <a:rPr lang="zh-CN" altLang="en-US" sz="800" kern="1200" dirty="0"/>
              <a:t>使用</a:t>
            </a:r>
            <a:r>
              <a:rPr lang="en-US" altLang="zh-CN" sz="800" kern="1200" dirty="0" err="1">
                <a:latin typeface="微软雅黑" panose="020B0503020204020204" pitchFamily="34" charset="-122"/>
                <a:ea typeface="微软雅黑" panose="020B0503020204020204" pitchFamily="34" charset="-122"/>
              </a:rPr>
              <a:t>HttpUrlConnection</a:t>
            </a:r>
            <a:r>
              <a:rPr lang="zh-CN" altLang="en-US" sz="800" kern="1200" dirty="0">
                <a:latin typeface="微软雅黑" panose="020B0503020204020204" pitchFamily="34" charset="-122"/>
                <a:ea typeface="微软雅黑" panose="020B0503020204020204" pitchFamily="34" charset="-122"/>
              </a:rPr>
              <a:t>建立连接，没有连接池性能较低，并且会将包含</a:t>
            </a:r>
            <a:r>
              <a:rPr lang="en-US" altLang="zh-CN" sz="800" kern="1200" dirty="0">
                <a:latin typeface="微软雅黑" panose="020B0503020204020204" pitchFamily="34" charset="-122"/>
                <a:ea typeface="微软雅黑" panose="020B0503020204020204" pitchFamily="34" charset="-122"/>
              </a:rPr>
              <a:t>Body</a:t>
            </a:r>
            <a:r>
              <a:rPr lang="zh-CN" altLang="en-US" sz="800" kern="1200" dirty="0">
                <a:latin typeface="微软雅黑" panose="020B0503020204020204" pitchFamily="34" charset="-122"/>
                <a:ea typeface="微软雅黑" panose="020B0503020204020204" pitchFamily="34" charset="-122"/>
              </a:rPr>
              <a:t>的请求转换为</a:t>
            </a:r>
            <a:r>
              <a:rPr lang="en-US" altLang="zh-CN" sz="800" kern="1200" dirty="0">
                <a:latin typeface="微软雅黑" panose="020B0503020204020204" pitchFamily="34" charset="-122"/>
                <a:ea typeface="微软雅黑" panose="020B0503020204020204" pitchFamily="34" charset="-122"/>
              </a:rPr>
              <a:t>POST</a:t>
            </a:r>
            <a:r>
              <a:rPr lang="zh-CN" altLang="en-US" sz="800" kern="1200" dirty="0">
                <a:latin typeface="微软雅黑" panose="020B0503020204020204" pitchFamily="34" charset="-122"/>
                <a:ea typeface="微软雅黑" panose="020B0503020204020204" pitchFamily="34" charset="-122"/>
              </a:rPr>
              <a:t>发出</a:t>
            </a:r>
            <a:endParaRPr lang="en-US" altLang="zh-CN" sz="800" kern="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697129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altLang="zh-CN" sz="800" kern="1200" dirty="0">
                <a:latin typeface="微软雅黑" panose="020B0503020204020204" pitchFamily="34" charset="-122"/>
                <a:ea typeface="微软雅黑" panose="020B0503020204020204" pitchFamily="34" charset="-122"/>
              </a:rPr>
              <a:t>Feign</a:t>
            </a:r>
            <a:r>
              <a:rPr lang="zh-CN" altLang="en-US" sz="800" kern="1200" dirty="0">
                <a:latin typeface="微软雅黑" panose="020B0503020204020204" pitchFamily="34" charset="-122"/>
                <a:ea typeface="微软雅黑" panose="020B0503020204020204" pitchFamily="34" charset="-122"/>
              </a:rPr>
              <a:t>是一个抽象类，</a:t>
            </a:r>
            <a:r>
              <a:rPr lang="en-US" altLang="zh-CN" sz="800" dirty="0" err="1"/>
              <a:t>ReflectiveFeign</a:t>
            </a:r>
            <a:r>
              <a:rPr lang="zh-CN" altLang="en-US" sz="800" dirty="0"/>
              <a:t>负责构造</a:t>
            </a:r>
            <a:r>
              <a:rPr lang="en-US" altLang="zh-CN" sz="800" dirty="0"/>
              <a:t>Feign</a:t>
            </a:r>
            <a:r>
              <a:rPr lang="zh-CN" altLang="en-US" sz="800" dirty="0"/>
              <a:t>的代理类。</a:t>
            </a:r>
            <a:endParaRPr lang="en-US" altLang="zh-CN" sz="800" kern="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425460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altLang="zh-CN" sz="800" kern="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486857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6965611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3" name="Google Shape;11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9971505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en-US" altLang="zh-CN" sz="1800" dirty="0">
              <a:effectLst/>
              <a:ea typeface="微软雅黑" panose="020B0503020204020204" pitchFamily="34" charset="-122"/>
              <a:cs typeface="微软雅黑" panose="020B0503020204020204" pitchFamily="34" charset="-122"/>
            </a:endParaRPr>
          </a:p>
        </p:txBody>
      </p:sp>
    </p:spTree>
    <p:extLst>
      <p:ext uri="{BB962C8B-B14F-4D97-AF65-F5344CB8AC3E}">
        <p14:creationId xmlns:p14="http://schemas.microsoft.com/office/powerpoint/2010/main" val="287975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b="0" i="0" dirty="0">
                <a:solidFill>
                  <a:srgbClr val="222222"/>
                </a:solidFill>
                <a:effectLst/>
                <a:latin typeface="consolas" panose="020B0609020204030204" pitchFamily="49" charset="0"/>
              </a:rPr>
              <a:t>说明：如果你在</a:t>
            </a:r>
            <a:r>
              <a:rPr lang="en-US" altLang="zh-CN" b="0" i="0" dirty="0">
                <a:solidFill>
                  <a:srgbClr val="222222"/>
                </a:solidFill>
                <a:effectLst/>
                <a:latin typeface="consolas" panose="020B0609020204030204" pitchFamily="49" charset="0"/>
              </a:rPr>
              <a:t>Spring</a:t>
            </a:r>
            <a:r>
              <a:rPr lang="zh-CN" altLang="en-US" b="0" i="0" dirty="0">
                <a:solidFill>
                  <a:srgbClr val="222222"/>
                </a:solidFill>
                <a:effectLst/>
                <a:latin typeface="consolas" panose="020B0609020204030204" pitchFamily="49" charset="0"/>
              </a:rPr>
              <a:t>环境，并不建议直接使用具体的</a:t>
            </a:r>
            <a:r>
              <a:rPr lang="en-US" altLang="zh-CN" b="0" i="0" dirty="0">
                <a:solidFill>
                  <a:srgbClr val="222222"/>
                </a:solidFill>
                <a:effectLst/>
                <a:latin typeface="consolas" panose="020B0609020204030204" pitchFamily="49" charset="0"/>
              </a:rPr>
              <a:t>HttpCLient</a:t>
            </a:r>
            <a:r>
              <a:rPr lang="zh-CN" altLang="en-US" b="0" i="0" dirty="0">
                <a:solidFill>
                  <a:srgbClr val="222222"/>
                </a:solidFill>
                <a:effectLst/>
                <a:latin typeface="consolas" panose="020B0609020204030204" pitchFamily="49" charset="0"/>
              </a:rPr>
              <a:t>技术，而是使用面向中间语言的</a:t>
            </a:r>
            <a:endParaRPr lang="en-US" altLang="zh-CN" dirty="0"/>
          </a:p>
          <a:p>
            <a:r>
              <a:rPr lang="zh-CN" altLang="en-US" dirty="0"/>
              <a:t>这张图是网上的</a:t>
            </a:r>
            <a:endParaRPr lang="en-US" altLang="zh-CN" dirty="0"/>
          </a:p>
        </p:txBody>
      </p:sp>
    </p:spTree>
    <p:extLst>
      <p:ext uri="{BB962C8B-B14F-4D97-AF65-F5344CB8AC3E}">
        <p14:creationId xmlns:p14="http://schemas.microsoft.com/office/powerpoint/2010/main" val="25425129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简单说：</a:t>
            </a:r>
            <a:r>
              <a:rPr lang="en-US" altLang="zh-CN" sz="1100" b="0" i="0" dirty="0">
                <a:solidFill>
                  <a:srgbClr val="323232"/>
                </a:solidFill>
                <a:effectLst/>
                <a:latin typeface="微软雅黑" panose="020B0503020204020204" pitchFamily="34" charset="-122"/>
                <a:ea typeface="微软雅黑" panose="020B0503020204020204" pitchFamily="34" charset="-122"/>
              </a:rPr>
              <a:t>HttpURLConnection</a:t>
            </a:r>
            <a:r>
              <a:rPr lang="zh-CN" altLang="en-US" sz="1100" b="0" i="0" dirty="0">
                <a:solidFill>
                  <a:srgbClr val="323232"/>
                </a:solidFill>
                <a:effectLst/>
                <a:latin typeface="微软雅黑" panose="020B0503020204020204" pitchFamily="34" charset="-122"/>
                <a:ea typeface="微软雅黑" panose="020B0503020204020204" pitchFamily="34" charset="-122"/>
              </a:rPr>
              <a:t>、</a:t>
            </a:r>
            <a:r>
              <a:rPr lang="en-US" altLang="zh-CN" sz="1100" b="0" i="0" dirty="0">
                <a:solidFill>
                  <a:srgbClr val="323232"/>
                </a:solidFill>
                <a:effectLst/>
                <a:latin typeface="微软雅黑" panose="020B0503020204020204" pitchFamily="34" charset="-122"/>
                <a:ea typeface="微软雅黑" panose="020B0503020204020204" pitchFamily="34" charset="-122"/>
              </a:rPr>
              <a:t>Apache HttpComponnets</a:t>
            </a:r>
            <a:r>
              <a:rPr lang="zh-CN" altLang="en-US" sz="1100" b="0" i="0" dirty="0">
                <a:solidFill>
                  <a:srgbClr val="323232"/>
                </a:solidFill>
                <a:effectLst/>
                <a:latin typeface="微软雅黑" panose="020B0503020204020204" pitchFamily="34" charset="-122"/>
                <a:ea typeface="微软雅黑" panose="020B0503020204020204" pitchFamily="34" charset="-122"/>
              </a:rPr>
              <a:t>这些都是真正执行远程调用请求的具体实现（打工的），</a:t>
            </a:r>
            <a:r>
              <a:rPr lang="en-US" altLang="zh-CN" sz="1100" b="0" i="0" dirty="0">
                <a:solidFill>
                  <a:srgbClr val="323232"/>
                </a:solidFill>
                <a:effectLst/>
                <a:latin typeface="微软雅黑" panose="020B0503020204020204" pitchFamily="34" charset="-122"/>
                <a:ea typeface="微软雅黑" panose="020B0503020204020204" pitchFamily="34" charset="-122"/>
              </a:rPr>
              <a:t>Feign</a:t>
            </a:r>
            <a:r>
              <a:rPr lang="zh-CN" altLang="en-US" sz="1100" b="0" i="0" dirty="0">
                <a:solidFill>
                  <a:srgbClr val="323232"/>
                </a:solidFill>
                <a:effectLst/>
                <a:latin typeface="微软雅黑" panose="020B0503020204020204" pitchFamily="34" charset="-122"/>
                <a:ea typeface="微软雅黑" panose="020B0503020204020204" pitchFamily="34" charset="-122"/>
              </a:rPr>
              <a:t>是基于调用框架的封装的一个工具</a:t>
            </a:r>
            <a:endParaRPr lang="en-US" altLang="zh-CN" sz="1100" b="0" i="0" dirty="0">
              <a:solidFill>
                <a:srgbClr val="323232"/>
              </a:solidFill>
              <a:effectLst/>
              <a:latin typeface="微软雅黑" panose="020B0503020204020204" pitchFamily="34" charset="-122"/>
              <a:ea typeface="微软雅黑" panose="020B0503020204020204" pitchFamily="34" charset="-122"/>
            </a:endParaRPr>
          </a:p>
          <a:p>
            <a:r>
              <a:rPr lang="zh-CN" altLang="en-US" sz="1100" b="0" i="0" dirty="0">
                <a:solidFill>
                  <a:srgbClr val="323232"/>
                </a:solidFill>
                <a:effectLst/>
                <a:latin typeface="微软雅黑" panose="020B0503020204020204" pitchFamily="34" charset="-122"/>
                <a:ea typeface="微软雅黑" panose="020B0503020204020204" pitchFamily="34" charset="-122"/>
              </a:rPr>
              <a:t>如果此接口共享，就应该在开发评审期间严格遵守面向对象的开闭原则，尽可能的做好前后版本的兼容</a:t>
            </a:r>
            <a:endParaRPr lang="zh-CN" altLang="en-US" dirty="0"/>
          </a:p>
        </p:txBody>
      </p:sp>
    </p:spTree>
    <p:extLst>
      <p:ext uri="{BB962C8B-B14F-4D97-AF65-F5344CB8AC3E}">
        <p14:creationId xmlns:p14="http://schemas.microsoft.com/office/powerpoint/2010/main" val="13520478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b="0" i="0" dirty="0">
                <a:solidFill>
                  <a:srgbClr val="222222"/>
                </a:solidFill>
                <a:effectLst/>
                <a:latin typeface="consolas" panose="020B0609020204030204" pitchFamily="49" charset="0"/>
              </a:rPr>
              <a:t>提问：</a:t>
            </a:r>
            <a:r>
              <a:rPr lang="en-US" altLang="zh-CN" b="0" i="0" dirty="0">
                <a:solidFill>
                  <a:srgbClr val="222222"/>
                </a:solidFill>
                <a:effectLst/>
                <a:latin typeface="consolas" panose="020B0609020204030204" pitchFamily="49" charset="0"/>
              </a:rPr>
              <a:t>spring-cloud-starter-feign</a:t>
            </a:r>
            <a:r>
              <a:rPr lang="zh-CN" altLang="en-US" b="0" i="0" dirty="0">
                <a:solidFill>
                  <a:srgbClr val="222222"/>
                </a:solidFill>
                <a:effectLst/>
                <a:latin typeface="consolas" panose="020B0609020204030204" pitchFamily="49" charset="0"/>
              </a:rPr>
              <a:t>还是</a:t>
            </a:r>
            <a:r>
              <a:rPr lang="en-US" altLang="zh-CN" b="0" i="0" dirty="0">
                <a:solidFill>
                  <a:srgbClr val="222222"/>
                </a:solidFill>
                <a:effectLst/>
                <a:latin typeface="consolas" panose="020B0609020204030204" pitchFamily="49" charset="0"/>
              </a:rPr>
              <a:t>spring-cloud-starter-</a:t>
            </a:r>
            <a:r>
              <a:rPr lang="en-US" altLang="zh-CN" b="0" i="0" dirty="0" err="1">
                <a:solidFill>
                  <a:srgbClr val="222222"/>
                </a:solidFill>
                <a:effectLst/>
                <a:latin typeface="consolas" panose="020B0609020204030204" pitchFamily="49" charset="0"/>
              </a:rPr>
              <a:t>openfeign</a:t>
            </a:r>
            <a:r>
              <a:rPr lang="zh-CN" altLang="en-US" b="0" i="0" dirty="0">
                <a:solidFill>
                  <a:srgbClr val="222222"/>
                </a:solidFill>
                <a:effectLst/>
                <a:latin typeface="consolas" panose="020B0609020204030204" pitchFamily="49" charset="0"/>
              </a:rPr>
              <a:t>有什么差异？</a:t>
            </a:r>
            <a:endParaRPr lang="en-US" altLang="zh-CN" b="0" i="0" dirty="0">
              <a:solidFill>
                <a:srgbClr val="222222"/>
              </a:solidFill>
              <a:effectLst/>
              <a:latin typeface="consolas" panose="020B0609020204030204" pitchFamily="49" charset="0"/>
            </a:endParaRPr>
          </a:p>
          <a:p>
            <a:r>
              <a:rPr lang="en-US" altLang="zh-CN" dirty="0"/>
              <a:t>&lt;</a:t>
            </a:r>
            <a:r>
              <a:rPr lang="en-US" altLang="zh-CN" dirty="0" err="1"/>
              <a:t>artifactId</a:t>
            </a:r>
            <a:r>
              <a:rPr lang="en-US" altLang="zh-CN" dirty="0"/>
              <a:t>&gt;spring-cloud-starter-feign&lt;/</a:t>
            </a:r>
            <a:r>
              <a:rPr lang="en-US" altLang="zh-CN" dirty="0" err="1"/>
              <a:t>artifactId</a:t>
            </a:r>
            <a:r>
              <a:rPr lang="en-US" altLang="zh-CN" dirty="0"/>
              <a:t>&gt;</a:t>
            </a:r>
            <a:r>
              <a:rPr lang="zh-CN" altLang="en-US" dirty="0"/>
              <a:t>和</a:t>
            </a:r>
            <a:r>
              <a:rPr lang="en-US" altLang="zh-CN" dirty="0"/>
              <a:t>&lt;</a:t>
            </a:r>
            <a:r>
              <a:rPr lang="en-US" altLang="zh-CN" dirty="0" err="1"/>
              <a:t>artifactId</a:t>
            </a:r>
            <a:r>
              <a:rPr lang="en-US" altLang="zh-CN" dirty="0"/>
              <a:t>&gt;spring-cloud-starter-</a:t>
            </a:r>
            <a:r>
              <a:rPr lang="en-US" altLang="zh-CN" dirty="0" err="1"/>
              <a:t>openfeign</a:t>
            </a:r>
            <a:r>
              <a:rPr lang="en-US" altLang="zh-CN" dirty="0"/>
              <a:t>&lt;/</a:t>
            </a:r>
            <a:r>
              <a:rPr lang="en-US" altLang="zh-CN" dirty="0" err="1"/>
              <a:t>artifactId</a:t>
            </a:r>
            <a:r>
              <a:rPr lang="en-US" altLang="zh-CN" dirty="0"/>
              <a:t>&gt;</a:t>
            </a:r>
          </a:p>
          <a:p>
            <a:r>
              <a:rPr lang="zh-CN" altLang="en-US" b="0" i="0" dirty="0">
                <a:solidFill>
                  <a:srgbClr val="222222"/>
                </a:solidFill>
                <a:effectLst/>
                <a:latin typeface="consolas" panose="020B0609020204030204" pitchFamily="49" charset="0"/>
              </a:rPr>
              <a:t>注意：</a:t>
            </a:r>
            <a:r>
              <a:rPr lang="en-US" altLang="zh-CN" b="0" i="0" dirty="0">
                <a:solidFill>
                  <a:srgbClr val="222222"/>
                </a:solidFill>
                <a:effectLst/>
                <a:latin typeface="consolas" panose="020B0609020204030204" pitchFamily="49" charset="0"/>
              </a:rPr>
              <a:t>spring-cloud-starter-feign</a:t>
            </a:r>
            <a:r>
              <a:rPr lang="zh-CN" altLang="en-US" b="0" i="0" dirty="0">
                <a:solidFill>
                  <a:srgbClr val="222222"/>
                </a:solidFill>
                <a:effectLst/>
                <a:latin typeface="consolas" panose="020B0609020204030204" pitchFamily="49" charset="0"/>
              </a:rPr>
              <a:t>从</a:t>
            </a:r>
            <a:r>
              <a:rPr lang="en-US" altLang="zh-CN" b="1" i="0" dirty="0">
                <a:solidFill>
                  <a:srgbClr val="222222"/>
                </a:solidFill>
                <a:effectLst/>
                <a:latin typeface="consolas" panose="020B0609020204030204" pitchFamily="49" charset="0"/>
              </a:rPr>
              <a:t>1.2.0.RELEASE</a:t>
            </a:r>
            <a:r>
              <a:rPr lang="zh-CN" altLang="en-US" b="0" i="0" dirty="0">
                <a:solidFill>
                  <a:srgbClr val="222222"/>
                </a:solidFill>
                <a:effectLst/>
                <a:latin typeface="consolas" panose="020B0609020204030204" pitchFamily="49" charset="0"/>
              </a:rPr>
              <a:t>开始已放弃</a:t>
            </a:r>
            <a:r>
              <a:rPr lang="en-US" altLang="zh-CN" b="0" i="0" dirty="0">
                <a:solidFill>
                  <a:srgbClr val="222222"/>
                </a:solidFill>
                <a:effectLst/>
                <a:latin typeface="consolas" panose="020B0609020204030204" pitchFamily="49" charset="0"/>
              </a:rPr>
              <a:t>Netflix feign</a:t>
            </a:r>
            <a:r>
              <a:rPr lang="zh-CN" altLang="en-US" b="0" i="0" dirty="0">
                <a:solidFill>
                  <a:srgbClr val="222222"/>
                </a:solidFill>
                <a:effectLst/>
                <a:latin typeface="consolas" panose="020B0609020204030204" pitchFamily="49" charset="0"/>
              </a:rPr>
              <a:t>而全面使用更新的</a:t>
            </a:r>
            <a:r>
              <a:rPr lang="en-US" altLang="zh-CN" b="0" i="0" dirty="0">
                <a:solidFill>
                  <a:srgbClr val="222222"/>
                </a:solidFill>
                <a:effectLst/>
                <a:latin typeface="consolas" panose="020B0609020204030204" pitchFamily="49" charset="0"/>
              </a:rPr>
              <a:t>Open Feign</a:t>
            </a:r>
            <a:r>
              <a:rPr lang="zh-CN" altLang="en-US" b="0" i="0" dirty="0">
                <a:solidFill>
                  <a:srgbClr val="222222"/>
                </a:solidFill>
                <a:effectLst/>
                <a:latin typeface="consolas" panose="020B0609020204030204" pitchFamily="49" charset="0"/>
              </a:rPr>
              <a:t>版本，而</a:t>
            </a:r>
            <a:r>
              <a:rPr lang="en-US" altLang="zh-CN" b="0" i="0" dirty="0">
                <a:solidFill>
                  <a:srgbClr val="222222"/>
                </a:solidFill>
                <a:effectLst/>
                <a:latin typeface="consolas" panose="020B0609020204030204" pitchFamily="49" charset="0"/>
              </a:rPr>
              <a:t>spring-cloud-starter-</a:t>
            </a:r>
            <a:r>
              <a:rPr lang="en-US" altLang="zh-CN" b="0" i="0" dirty="0" err="1">
                <a:solidFill>
                  <a:srgbClr val="222222"/>
                </a:solidFill>
                <a:effectLst/>
                <a:latin typeface="consolas" panose="020B0609020204030204" pitchFamily="49" charset="0"/>
              </a:rPr>
              <a:t>openfeign</a:t>
            </a:r>
            <a:r>
              <a:rPr lang="zh-CN" altLang="en-US" b="0" i="0" dirty="0">
                <a:solidFill>
                  <a:srgbClr val="222222"/>
                </a:solidFill>
                <a:effectLst/>
                <a:latin typeface="consolas" panose="020B0609020204030204" pitchFamily="49" charset="0"/>
              </a:rPr>
              <a:t>更是和</a:t>
            </a:r>
            <a:r>
              <a:rPr lang="en-US" altLang="zh-CN" b="0" i="0" dirty="0">
                <a:solidFill>
                  <a:srgbClr val="222222"/>
                </a:solidFill>
                <a:effectLst/>
                <a:latin typeface="consolas" panose="020B0609020204030204" pitchFamily="49" charset="0"/>
              </a:rPr>
              <a:t>Netflix Feign</a:t>
            </a:r>
            <a:r>
              <a:rPr lang="zh-CN" altLang="en-US" b="0" i="0" dirty="0">
                <a:solidFill>
                  <a:srgbClr val="222222"/>
                </a:solidFill>
                <a:effectLst/>
                <a:latin typeface="consolas" panose="020B0609020204030204" pitchFamily="49" charset="0"/>
              </a:rPr>
              <a:t>已经没有关系了</a:t>
            </a:r>
            <a:endParaRPr lang="en-US" altLang="zh-CN" b="1" dirty="0"/>
          </a:p>
          <a:p>
            <a:endParaRPr lang="zh-CN" altLang="en-US" dirty="0"/>
          </a:p>
        </p:txBody>
      </p:sp>
    </p:spTree>
    <p:extLst>
      <p:ext uri="{BB962C8B-B14F-4D97-AF65-F5344CB8AC3E}">
        <p14:creationId xmlns:p14="http://schemas.microsoft.com/office/powerpoint/2010/main" val="2969569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b="0" i="0" dirty="0">
                <a:solidFill>
                  <a:srgbClr val="222222"/>
                </a:solidFill>
                <a:effectLst/>
                <a:latin typeface="consolas" panose="020B0609020204030204" pitchFamily="49" charset="0"/>
              </a:rPr>
              <a:t>Feign</a:t>
            </a:r>
            <a:r>
              <a:rPr lang="zh-CN" altLang="en-US" b="0" i="0" dirty="0">
                <a:solidFill>
                  <a:srgbClr val="222222"/>
                </a:solidFill>
                <a:effectLst/>
                <a:latin typeface="consolas" panose="020B0609020204030204" pitchFamily="49" charset="0"/>
              </a:rPr>
              <a:t>的源码设计上存在一大特点，偏向于把接口默认实现类以及相关类以静态内部类的形式内聚在一起，所以它的代码内聚性是非常之高的</a:t>
            </a:r>
            <a:endParaRPr lang="zh-CN" altLang="en-US" dirty="0"/>
          </a:p>
        </p:txBody>
      </p:sp>
    </p:spTree>
    <p:extLst>
      <p:ext uri="{BB962C8B-B14F-4D97-AF65-F5344CB8AC3E}">
        <p14:creationId xmlns:p14="http://schemas.microsoft.com/office/powerpoint/2010/main" val="469384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b="0" i="0" dirty="0">
                <a:solidFill>
                  <a:srgbClr val="222222"/>
                </a:solidFill>
                <a:effectLst/>
                <a:latin typeface="consolas" panose="020B0609020204030204" pitchFamily="49" charset="0"/>
              </a:rPr>
              <a:t>因为是</a:t>
            </a:r>
            <a:r>
              <a:rPr lang="en-US" altLang="zh-CN" b="0" i="0" dirty="0">
                <a:solidFill>
                  <a:srgbClr val="222222"/>
                </a:solidFill>
                <a:effectLst/>
                <a:latin typeface="consolas" panose="020B0609020204030204" pitchFamily="49" charset="0"/>
              </a:rPr>
              <a:t>JDK</a:t>
            </a:r>
            <a:r>
              <a:rPr lang="zh-CN" altLang="en-US" b="0" i="0" dirty="0">
                <a:solidFill>
                  <a:srgbClr val="222222"/>
                </a:solidFill>
                <a:effectLst/>
                <a:latin typeface="consolas" panose="020B0609020204030204" pitchFamily="49" charset="0"/>
              </a:rPr>
              <a:t>动态代理，所以必须要是接口</a:t>
            </a:r>
            <a:endParaRPr lang="en-US" altLang="zh-CN" dirty="0"/>
          </a:p>
        </p:txBody>
      </p:sp>
    </p:spTree>
    <p:extLst>
      <p:ext uri="{BB962C8B-B14F-4D97-AF65-F5344CB8AC3E}">
        <p14:creationId xmlns:p14="http://schemas.microsoft.com/office/powerpoint/2010/main" val="16719741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dirty="0"/>
              <a:t>动态</a:t>
            </a:r>
            <a:r>
              <a:rPr lang="en-US" altLang="zh-CN" dirty="0"/>
              <a:t>Header</a:t>
            </a:r>
            <a:r>
              <a:rPr lang="zh-CN" altLang="en-US" dirty="0"/>
              <a:t>键是指</a:t>
            </a:r>
            <a:r>
              <a:rPr lang="en-US" altLang="zh-CN" dirty="0"/>
              <a:t>Header</a:t>
            </a:r>
            <a:r>
              <a:rPr lang="zh-CN" altLang="en-US" dirty="0"/>
              <a:t>的键也可以自定义，如不需要自定义</a:t>
            </a:r>
            <a:r>
              <a:rPr lang="en-US" altLang="zh-CN" dirty="0"/>
              <a:t>@Headers</a:t>
            </a:r>
            <a:r>
              <a:rPr lang="zh-CN" altLang="en-US" dirty="0"/>
              <a:t>注解也可以满足需求</a:t>
            </a:r>
            <a:endParaRPr lang="en-US" altLang="zh-CN" dirty="0"/>
          </a:p>
        </p:txBody>
      </p:sp>
    </p:spTree>
    <p:extLst>
      <p:ext uri="{BB962C8B-B14F-4D97-AF65-F5344CB8AC3E}">
        <p14:creationId xmlns:p14="http://schemas.microsoft.com/office/powerpoint/2010/main" val="5811680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altLang="zh-CN" dirty="0"/>
          </a:p>
        </p:txBody>
      </p:sp>
    </p:spTree>
    <p:extLst>
      <p:ext uri="{BB962C8B-B14F-4D97-AF65-F5344CB8AC3E}">
        <p14:creationId xmlns:p14="http://schemas.microsoft.com/office/powerpoint/2010/main" val="2327470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ntent - full page">
  <p:cSld name="CUSTOM_1_3">
    <p:bg>
      <p:bgPr>
        <a:solidFill>
          <a:schemeClr val="lt1"/>
        </a:solidFill>
        <a:effectLst/>
      </p:bgPr>
    </p:bg>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411425" y="282575"/>
            <a:ext cx="8321400" cy="613200"/>
          </a:xfrm>
          <a:prstGeom prst="rect">
            <a:avLst/>
          </a:prstGeom>
          <a:noFill/>
          <a:ln>
            <a:noFill/>
          </a:ln>
        </p:spPr>
        <p:txBody>
          <a:bodyPr spcFirstLastPara="1" wrap="square" lIns="0" tIns="0" rIns="0" bIns="0" anchor="t" anchorCtr="0">
            <a:noAutofit/>
          </a:bodyPr>
          <a:lstStyle>
            <a:lvl1pPr lvl="0" algn="l" rtl="0">
              <a:lnSpc>
                <a:spcPct val="100000"/>
              </a:lnSpc>
              <a:spcBef>
                <a:spcPts val="0"/>
              </a:spcBef>
              <a:spcAft>
                <a:spcPts val="0"/>
              </a:spcAft>
              <a:buSzPts val="2800"/>
              <a:buNone/>
              <a:defRPr/>
            </a:lvl1pPr>
            <a:lvl2pPr lvl="1" algn="l" rtl="0">
              <a:lnSpc>
                <a:spcPct val="100000"/>
              </a:lnSpc>
              <a:spcBef>
                <a:spcPts val="0"/>
              </a:spcBef>
              <a:spcAft>
                <a:spcPts val="0"/>
              </a:spcAft>
              <a:buSzPts val="3000"/>
              <a:buNone/>
              <a:defRPr/>
            </a:lvl2pPr>
            <a:lvl3pPr lvl="2" algn="l" rtl="0">
              <a:lnSpc>
                <a:spcPct val="100000"/>
              </a:lnSpc>
              <a:spcBef>
                <a:spcPts val="0"/>
              </a:spcBef>
              <a:spcAft>
                <a:spcPts val="0"/>
              </a:spcAft>
              <a:buSzPts val="3000"/>
              <a:buNone/>
              <a:defRPr/>
            </a:lvl3pPr>
            <a:lvl4pPr lvl="3" algn="l" rtl="0">
              <a:lnSpc>
                <a:spcPct val="100000"/>
              </a:lnSpc>
              <a:spcBef>
                <a:spcPts val="0"/>
              </a:spcBef>
              <a:spcAft>
                <a:spcPts val="0"/>
              </a:spcAft>
              <a:buSzPts val="3000"/>
              <a:buNone/>
              <a:defRPr/>
            </a:lvl4pPr>
            <a:lvl5pPr lvl="4" algn="l" rtl="0">
              <a:lnSpc>
                <a:spcPct val="100000"/>
              </a:lnSpc>
              <a:spcBef>
                <a:spcPts val="0"/>
              </a:spcBef>
              <a:spcAft>
                <a:spcPts val="0"/>
              </a:spcAft>
              <a:buSzPts val="3000"/>
              <a:buNone/>
              <a:defRPr/>
            </a:lvl5pPr>
            <a:lvl6pPr lvl="5" algn="l" rtl="0">
              <a:lnSpc>
                <a:spcPct val="100000"/>
              </a:lnSpc>
              <a:spcBef>
                <a:spcPts val="0"/>
              </a:spcBef>
              <a:spcAft>
                <a:spcPts val="0"/>
              </a:spcAft>
              <a:buSzPts val="3000"/>
              <a:buNone/>
              <a:defRPr/>
            </a:lvl6pPr>
            <a:lvl7pPr lvl="6" algn="l" rtl="0">
              <a:lnSpc>
                <a:spcPct val="100000"/>
              </a:lnSpc>
              <a:spcBef>
                <a:spcPts val="0"/>
              </a:spcBef>
              <a:spcAft>
                <a:spcPts val="0"/>
              </a:spcAft>
              <a:buSzPts val="3000"/>
              <a:buNone/>
              <a:defRPr/>
            </a:lvl7pPr>
            <a:lvl8pPr lvl="7" algn="l" rtl="0">
              <a:lnSpc>
                <a:spcPct val="100000"/>
              </a:lnSpc>
              <a:spcBef>
                <a:spcPts val="0"/>
              </a:spcBef>
              <a:spcAft>
                <a:spcPts val="0"/>
              </a:spcAft>
              <a:buSzPts val="3000"/>
              <a:buNone/>
              <a:defRPr/>
            </a:lvl8pPr>
            <a:lvl9pPr lvl="8" algn="l" rtl="0">
              <a:lnSpc>
                <a:spcPct val="100000"/>
              </a:lnSpc>
              <a:spcBef>
                <a:spcPts val="0"/>
              </a:spcBef>
              <a:spcAft>
                <a:spcPts val="0"/>
              </a:spcAft>
              <a:buSzPts val="3000"/>
              <a:buNone/>
              <a:defRPr/>
            </a:lvl9pPr>
          </a:lstStyle>
          <a:p>
            <a:endParaRPr/>
          </a:p>
        </p:txBody>
      </p:sp>
      <p:sp>
        <p:nvSpPr>
          <p:cNvPr id="19" name="Google Shape;19;p4"/>
          <p:cNvSpPr txBox="1">
            <a:spLocks noGrp="1"/>
          </p:cNvSpPr>
          <p:nvPr>
            <p:ph type="body" idx="1"/>
          </p:nvPr>
        </p:nvSpPr>
        <p:spPr>
          <a:xfrm>
            <a:off x="411425" y="1371375"/>
            <a:ext cx="8321400" cy="3342900"/>
          </a:xfrm>
          <a:prstGeom prst="rect">
            <a:avLst/>
          </a:prstGeom>
          <a:noFill/>
          <a:ln>
            <a:noFill/>
          </a:ln>
        </p:spPr>
        <p:txBody>
          <a:bodyPr spcFirstLastPara="1" wrap="square" lIns="0" tIns="0" rIns="0" bIns="0" anchor="t" anchorCtr="0">
            <a:noAutofit/>
          </a:bodyPr>
          <a:lstStyle>
            <a:lvl1pPr marL="457200" lvl="0" indent="-330200" algn="l" rtl="0">
              <a:lnSpc>
                <a:spcPct val="115000"/>
              </a:lnSpc>
              <a:spcBef>
                <a:spcPts val="500"/>
              </a:spcBef>
              <a:spcAft>
                <a:spcPts val="0"/>
              </a:spcAft>
              <a:buClr>
                <a:srgbClr val="5E5E5E"/>
              </a:buClr>
              <a:buSzPts val="1600"/>
              <a:buFont typeface="Open Sans Light"/>
              <a:buChar char="●"/>
              <a:defRPr sz="1600">
                <a:solidFill>
                  <a:srgbClr val="5E5E5E"/>
                </a:solidFill>
                <a:latin typeface="Open Sans Light"/>
                <a:ea typeface="Open Sans Light"/>
                <a:cs typeface="Open Sans Light"/>
                <a:sym typeface="Open Sans Light"/>
              </a:defRPr>
            </a:lvl1pPr>
            <a:lvl2pPr marL="914400" lvl="1" indent="-330200" algn="l" rtl="0">
              <a:lnSpc>
                <a:spcPct val="115000"/>
              </a:lnSpc>
              <a:spcBef>
                <a:spcPts val="1000"/>
              </a:spcBef>
              <a:spcAft>
                <a:spcPts val="0"/>
              </a:spcAft>
              <a:buClr>
                <a:srgbClr val="5E5E5E"/>
              </a:buClr>
              <a:buSzPts val="1600"/>
              <a:buFont typeface="Open Sans Light"/>
              <a:buChar char="○"/>
              <a:defRPr>
                <a:solidFill>
                  <a:srgbClr val="5E5E5E"/>
                </a:solidFill>
                <a:latin typeface="Open Sans Light"/>
                <a:ea typeface="Open Sans Light"/>
                <a:cs typeface="Open Sans Light"/>
                <a:sym typeface="Open Sans Light"/>
              </a:defRPr>
            </a:lvl2pPr>
            <a:lvl3pPr marL="1371600" lvl="2" indent="-304800" algn="l" rtl="0">
              <a:lnSpc>
                <a:spcPct val="115000"/>
              </a:lnSpc>
              <a:spcBef>
                <a:spcPts val="1000"/>
              </a:spcBef>
              <a:spcAft>
                <a:spcPts val="0"/>
              </a:spcAft>
              <a:buClr>
                <a:srgbClr val="5E5E5E"/>
              </a:buClr>
              <a:buSzPts val="1200"/>
              <a:buChar char="■"/>
              <a:defRPr sz="1200">
                <a:solidFill>
                  <a:srgbClr val="5E5E5E"/>
                </a:solidFill>
              </a:defRPr>
            </a:lvl3pPr>
            <a:lvl4pPr marL="1828800" lvl="3" indent="-285750" algn="l" rtl="0">
              <a:lnSpc>
                <a:spcPct val="115000"/>
              </a:lnSpc>
              <a:spcBef>
                <a:spcPts val="1000"/>
              </a:spcBef>
              <a:spcAft>
                <a:spcPts val="0"/>
              </a:spcAft>
              <a:buClr>
                <a:srgbClr val="5E5E5E"/>
              </a:buClr>
              <a:buSzPts val="900"/>
              <a:buChar char="●"/>
              <a:defRPr sz="900">
                <a:solidFill>
                  <a:srgbClr val="5E5E5E"/>
                </a:solidFill>
              </a:defRPr>
            </a:lvl4pPr>
            <a:lvl5pPr marL="2286000" lvl="4" indent="-285750" algn="l" rtl="0">
              <a:lnSpc>
                <a:spcPct val="115000"/>
              </a:lnSpc>
              <a:spcBef>
                <a:spcPts val="1000"/>
              </a:spcBef>
              <a:spcAft>
                <a:spcPts val="0"/>
              </a:spcAft>
              <a:buSzPts val="900"/>
              <a:buChar char="○"/>
              <a:defRPr/>
            </a:lvl5pPr>
            <a:lvl6pPr marL="2743200" lvl="5" indent="-285750" algn="l" rtl="0">
              <a:lnSpc>
                <a:spcPct val="115000"/>
              </a:lnSpc>
              <a:spcBef>
                <a:spcPts val="1000"/>
              </a:spcBef>
              <a:spcAft>
                <a:spcPts val="0"/>
              </a:spcAft>
              <a:buSzPts val="900"/>
              <a:buChar char="■"/>
              <a:defRPr/>
            </a:lvl6pPr>
            <a:lvl7pPr marL="3200400" lvl="6" indent="-285750" algn="l" rtl="0">
              <a:lnSpc>
                <a:spcPct val="115000"/>
              </a:lnSpc>
              <a:spcBef>
                <a:spcPts val="1000"/>
              </a:spcBef>
              <a:spcAft>
                <a:spcPts val="0"/>
              </a:spcAft>
              <a:buSzPts val="900"/>
              <a:buChar char="●"/>
              <a:defRPr/>
            </a:lvl7pPr>
            <a:lvl8pPr marL="3657600" lvl="7" indent="-285750" algn="l" rtl="0">
              <a:lnSpc>
                <a:spcPct val="115000"/>
              </a:lnSpc>
              <a:spcBef>
                <a:spcPts val="1000"/>
              </a:spcBef>
              <a:spcAft>
                <a:spcPts val="0"/>
              </a:spcAft>
              <a:buSzPts val="900"/>
              <a:buChar char="○"/>
              <a:defRPr/>
            </a:lvl8pPr>
            <a:lvl9pPr marL="4114800" lvl="8" indent="-285750" algn="l" rtl="0">
              <a:lnSpc>
                <a:spcPct val="115000"/>
              </a:lnSpc>
              <a:spcBef>
                <a:spcPts val="1000"/>
              </a:spcBef>
              <a:spcAft>
                <a:spcPts val="1000"/>
              </a:spcAft>
              <a:buSzPts val="900"/>
              <a:buChar char="■"/>
              <a:defRPr/>
            </a:lvl9pPr>
          </a:lstStyle>
          <a:p>
            <a:endParaRPr/>
          </a:p>
        </p:txBody>
      </p:sp>
      <p:sp>
        <p:nvSpPr>
          <p:cNvPr id="20" name="Google Shape;20;p4"/>
          <p:cNvSpPr txBox="1">
            <a:spLocks noGrp="1"/>
          </p:cNvSpPr>
          <p:nvPr>
            <p:ph type="subTitle" idx="2"/>
          </p:nvPr>
        </p:nvSpPr>
        <p:spPr>
          <a:xfrm>
            <a:off x="411425" y="759000"/>
            <a:ext cx="8321400" cy="384000"/>
          </a:xfrm>
          <a:prstGeom prst="rect">
            <a:avLst/>
          </a:prstGeom>
          <a:noFill/>
          <a:ln>
            <a:noFill/>
          </a:ln>
        </p:spPr>
        <p:txBody>
          <a:bodyPr spcFirstLastPara="1" wrap="square" lIns="0" tIns="0" rIns="0" bIns="0" anchor="t" anchorCtr="0">
            <a:noAutofit/>
          </a:bodyPr>
          <a:lstStyle>
            <a:lvl1pPr lvl="0" algn="l" rtl="0">
              <a:lnSpc>
                <a:spcPct val="100000"/>
              </a:lnSpc>
              <a:spcBef>
                <a:spcPts val="500"/>
              </a:spcBef>
              <a:spcAft>
                <a:spcPts val="0"/>
              </a:spcAft>
              <a:buSzPts val="1800"/>
              <a:buNone/>
              <a:defRPr sz="1400">
                <a:solidFill>
                  <a:schemeClr val="dk1"/>
                </a:solidFill>
                <a:latin typeface="Open Sans SemiBold"/>
                <a:ea typeface="Open Sans SemiBold"/>
                <a:cs typeface="Open Sans SemiBold"/>
                <a:sym typeface="Open Sans SemiBold"/>
              </a:defRPr>
            </a:lvl1pPr>
            <a:lvl2pPr lvl="1" algn="l" rtl="0">
              <a:lnSpc>
                <a:spcPct val="100000"/>
              </a:lnSpc>
              <a:spcBef>
                <a:spcPts val="1000"/>
              </a:spcBef>
              <a:spcAft>
                <a:spcPts val="0"/>
              </a:spcAft>
              <a:buSzPts val="1600"/>
              <a:buNone/>
              <a:defRPr sz="1400">
                <a:solidFill>
                  <a:schemeClr val="dk1"/>
                </a:solidFill>
                <a:latin typeface="Open Sans SemiBold"/>
                <a:ea typeface="Open Sans SemiBold"/>
                <a:cs typeface="Open Sans SemiBold"/>
                <a:sym typeface="Open Sans SemiBold"/>
              </a:defRPr>
            </a:lvl2pPr>
            <a:lvl3pPr lvl="2" algn="l" rtl="0">
              <a:lnSpc>
                <a:spcPct val="100000"/>
              </a:lnSpc>
              <a:spcBef>
                <a:spcPts val="1000"/>
              </a:spcBef>
              <a:spcAft>
                <a:spcPts val="0"/>
              </a:spcAft>
              <a:buSzPts val="1400"/>
              <a:buNone/>
              <a:defRPr sz="1400">
                <a:solidFill>
                  <a:schemeClr val="dk1"/>
                </a:solidFill>
                <a:latin typeface="Open Sans SemiBold"/>
                <a:ea typeface="Open Sans SemiBold"/>
                <a:cs typeface="Open Sans SemiBold"/>
                <a:sym typeface="Open Sans SemiBold"/>
              </a:defRPr>
            </a:lvl3pPr>
            <a:lvl4pPr lvl="3" algn="l" rtl="0">
              <a:lnSpc>
                <a:spcPct val="100000"/>
              </a:lnSpc>
              <a:spcBef>
                <a:spcPts val="1000"/>
              </a:spcBef>
              <a:spcAft>
                <a:spcPts val="0"/>
              </a:spcAft>
              <a:buSzPts val="1200"/>
              <a:buNone/>
              <a:defRPr sz="1400">
                <a:solidFill>
                  <a:schemeClr val="dk1"/>
                </a:solidFill>
                <a:latin typeface="Open Sans SemiBold"/>
                <a:ea typeface="Open Sans SemiBold"/>
                <a:cs typeface="Open Sans SemiBold"/>
                <a:sym typeface="Open Sans SemiBold"/>
              </a:defRPr>
            </a:lvl4pPr>
            <a:lvl5pPr lvl="4"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5pPr>
            <a:lvl6pPr lvl="5"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6pPr>
            <a:lvl7pPr lvl="6"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7pPr>
            <a:lvl8pPr lvl="7"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8pPr>
            <a:lvl9pPr lvl="8" algn="l" rtl="0">
              <a:lnSpc>
                <a:spcPct val="100000"/>
              </a:lnSpc>
              <a:spcBef>
                <a:spcPts val="1000"/>
              </a:spcBef>
              <a:spcAft>
                <a:spcPts val="1000"/>
              </a:spcAft>
              <a:buSzPts val="900"/>
              <a:buNone/>
              <a:defRPr sz="1400">
                <a:solidFill>
                  <a:schemeClr val="dk1"/>
                </a:solidFill>
                <a:latin typeface="Open Sans SemiBold"/>
                <a:ea typeface="Open Sans SemiBold"/>
                <a:cs typeface="Open Sans SemiBold"/>
                <a:sym typeface="Open Sans SemiBold"/>
              </a:defRPr>
            </a:lvl9pPr>
          </a:lstStyle>
          <a:p>
            <a:endParaRPr/>
          </a:p>
        </p:txBody>
      </p:sp>
      <p:sp>
        <p:nvSpPr>
          <p:cNvPr id="21" name="Google Shape;21;p4"/>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Alt">
  <p:cSld name="CUSTOM_4">
    <p:bg>
      <p:bgPr>
        <a:gradFill>
          <a:gsLst>
            <a:gs pos="0">
              <a:srgbClr val="32B9CF"/>
            </a:gs>
            <a:gs pos="52999">
              <a:srgbClr val="1C6DB6"/>
            </a:gs>
            <a:gs pos="100000">
              <a:srgbClr val="702269"/>
            </a:gs>
          </a:gsLst>
          <a:lin ang="2700006" scaled="0"/>
        </a:gradFill>
        <a:effectLst/>
      </p:bgPr>
    </p:bg>
    <p:spTree>
      <p:nvGrpSpPr>
        <p:cNvPr id="1" name="Shape 38"/>
        <p:cNvGrpSpPr/>
        <p:nvPr/>
      </p:nvGrpSpPr>
      <p:grpSpPr>
        <a:xfrm>
          <a:off x="0" y="0"/>
          <a:ext cx="0" cy="0"/>
          <a:chOff x="0" y="0"/>
          <a:chExt cx="0" cy="0"/>
        </a:xfrm>
      </p:grpSpPr>
      <p:sp>
        <p:nvSpPr>
          <p:cNvPr id="39" name="Google Shape;39;p9"/>
          <p:cNvSpPr txBox="1">
            <a:spLocks noGrp="1"/>
          </p:cNvSpPr>
          <p:nvPr>
            <p:ph type="subTitle" idx="1"/>
          </p:nvPr>
        </p:nvSpPr>
        <p:spPr>
          <a:xfrm>
            <a:off x="411425" y="2813875"/>
            <a:ext cx="8321400" cy="3840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1800"/>
              <a:buNone/>
              <a:defRPr>
                <a:solidFill>
                  <a:schemeClr val="lt1"/>
                </a:solidFill>
                <a:latin typeface="Open Sans Light"/>
                <a:ea typeface="Open Sans Light"/>
                <a:cs typeface="Open Sans Light"/>
                <a:sym typeface="Open Sans Light"/>
              </a:defRPr>
            </a:lvl1pPr>
            <a:lvl2pPr lvl="1" algn="l" rtl="0">
              <a:lnSpc>
                <a:spcPct val="100000"/>
              </a:lnSpc>
              <a:spcBef>
                <a:spcPts val="0"/>
              </a:spcBef>
              <a:spcAft>
                <a:spcPts val="0"/>
              </a:spcAft>
              <a:buSzPts val="16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200"/>
              <a:buNone/>
              <a:defRPr/>
            </a:lvl4pPr>
            <a:lvl5pPr lvl="4" algn="l" rtl="0">
              <a:lnSpc>
                <a:spcPct val="100000"/>
              </a:lnSpc>
              <a:spcBef>
                <a:spcPts val="0"/>
              </a:spcBef>
              <a:spcAft>
                <a:spcPts val="0"/>
              </a:spcAft>
              <a:buSzPts val="900"/>
              <a:buNone/>
              <a:defRPr/>
            </a:lvl5pPr>
            <a:lvl6pPr lvl="5" algn="l" rtl="0">
              <a:lnSpc>
                <a:spcPct val="100000"/>
              </a:lnSpc>
              <a:spcBef>
                <a:spcPts val="0"/>
              </a:spcBef>
              <a:spcAft>
                <a:spcPts val="0"/>
              </a:spcAft>
              <a:buSzPts val="900"/>
              <a:buNone/>
              <a:defRPr/>
            </a:lvl6pPr>
            <a:lvl7pPr lvl="6" algn="l" rtl="0">
              <a:lnSpc>
                <a:spcPct val="100000"/>
              </a:lnSpc>
              <a:spcBef>
                <a:spcPts val="0"/>
              </a:spcBef>
              <a:spcAft>
                <a:spcPts val="0"/>
              </a:spcAft>
              <a:buSzPts val="900"/>
              <a:buNone/>
              <a:defRPr/>
            </a:lvl7pPr>
            <a:lvl8pPr lvl="7" algn="l" rtl="0">
              <a:lnSpc>
                <a:spcPct val="100000"/>
              </a:lnSpc>
              <a:spcBef>
                <a:spcPts val="0"/>
              </a:spcBef>
              <a:spcAft>
                <a:spcPts val="0"/>
              </a:spcAft>
              <a:buSzPts val="900"/>
              <a:buNone/>
              <a:defRPr/>
            </a:lvl8pPr>
            <a:lvl9pPr lvl="8" algn="l" rtl="0">
              <a:lnSpc>
                <a:spcPct val="100000"/>
              </a:lnSpc>
              <a:spcBef>
                <a:spcPts val="0"/>
              </a:spcBef>
              <a:spcAft>
                <a:spcPts val="0"/>
              </a:spcAft>
              <a:buSzPts val="900"/>
              <a:buNone/>
              <a:defRPr/>
            </a:lvl9pPr>
          </a:lstStyle>
          <a:p>
            <a:endParaRPr/>
          </a:p>
        </p:txBody>
      </p:sp>
      <p:sp>
        <p:nvSpPr>
          <p:cNvPr id="40" name="Google Shape;40;p9"/>
          <p:cNvSpPr txBox="1">
            <a:spLocks noGrp="1"/>
          </p:cNvSpPr>
          <p:nvPr>
            <p:ph type="title"/>
          </p:nvPr>
        </p:nvSpPr>
        <p:spPr>
          <a:xfrm>
            <a:off x="411425" y="1971250"/>
            <a:ext cx="8321400" cy="8991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2800"/>
              <a:buNone/>
              <a:defRPr sz="3600">
                <a:solidFill>
                  <a:srgbClr val="FFFFFF"/>
                </a:solidFill>
              </a:defRPr>
            </a:lvl1pPr>
            <a:lvl2pPr lvl="1" algn="l" rtl="0">
              <a:lnSpc>
                <a:spcPct val="100000"/>
              </a:lnSpc>
              <a:spcBef>
                <a:spcPts val="0"/>
              </a:spcBef>
              <a:spcAft>
                <a:spcPts val="0"/>
              </a:spcAft>
              <a:buSzPts val="3000"/>
              <a:buNone/>
              <a:defRPr sz="5600">
                <a:solidFill>
                  <a:srgbClr val="FFFFFF"/>
                </a:solidFill>
              </a:defRPr>
            </a:lvl2pPr>
            <a:lvl3pPr lvl="2" algn="l" rtl="0">
              <a:lnSpc>
                <a:spcPct val="100000"/>
              </a:lnSpc>
              <a:spcBef>
                <a:spcPts val="0"/>
              </a:spcBef>
              <a:spcAft>
                <a:spcPts val="0"/>
              </a:spcAft>
              <a:buSzPts val="3000"/>
              <a:buNone/>
              <a:defRPr sz="5600">
                <a:solidFill>
                  <a:srgbClr val="FFFFFF"/>
                </a:solidFill>
              </a:defRPr>
            </a:lvl3pPr>
            <a:lvl4pPr lvl="3" algn="l" rtl="0">
              <a:lnSpc>
                <a:spcPct val="100000"/>
              </a:lnSpc>
              <a:spcBef>
                <a:spcPts val="0"/>
              </a:spcBef>
              <a:spcAft>
                <a:spcPts val="0"/>
              </a:spcAft>
              <a:buSzPts val="3000"/>
              <a:buNone/>
              <a:defRPr sz="5600">
                <a:solidFill>
                  <a:srgbClr val="FFFFFF"/>
                </a:solidFill>
              </a:defRPr>
            </a:lvl4pPr>
            <a:lvl5pPr lvl="4" algn="l" rtl="0">
              <a:lnSpc>
                <a:spcPct val="100000"/>
              </a:lnSpc>
              <a:spcBef>
                <a:spcPts val="0"/>
              </a:spcBef>
              <a:spcAft>
                <a:spcPts val="0"/>
              </a:spcAft>
              <a:buSzPts val="3000"/>
              <a:buNone/>
              <a:defRPr sz="5600">
                <a:solidFill>
                  <a:srgbClr val="FFFFFF"/>
                </a:solidFill>
              </a:defRPr>
            </a:lvl5pPr>
            <a:lvl6pPr lvl="5" algn="l" rtl="0">
              <a:lnSpc>
                <a:spcPct val="100000"/>
              </a:lnSpc>
              <a:spcBef>
                <a:spcPts val="0"/>
              </a:spcBef>
              <a:spcAft>
                <a:spcPts val="0"/>
              </a:spcAft>
              <a:buSzPts val="3000"/>
              <a:buNone/>
              <a:defRPr sz="5600">
                <a:solidFill>
                  <a:srgbClr val="FFFFFF"/>
                </a:solidFill>
              </a:defRPr>
            </a:lvl6pPr>
            <a:lvl7pPr lvl="6" algn="l" rtl="0">
              <a:lnSpc>
                <a:spcPct val="100000"/>
              </a:lnSpc>
              <a:spcBef>
                <a:spcPts val="0"/>
              </a:spcBef>
              <a:spcAft>
                <a:spcPts val="0"/>
              </a:spcAft>
              <a:buSzPts val="3000"/>
              <a:buNone/>
              <a:defRPr sz="5600">
                <a:solidFill>
                  <a:srgbClr val="FFFFFF"/>
                </a:solidFill>
              </a:defRPr>
            </a:lvl7pPr>
            <a:lvl8pPr lvl="7" algn="l" rtl="0">
              <a:lnSpc>
                <a:spcPct val="100000"/>
              </a:lnSpc>
              <a:spcBef>
                <a:spcPts val="0"/>
              </a:spcBef>
              <a:spcAft>
                <a:spcPts val="0"/>
              </a:spcAft>
              <a:buSzPts val="3000"/>
              <a:buNone/>
              <a:defRPr sz="5600">
                <a:solidFill>
                  <a:srgbClr val="FFFFFF"/>
                </a:solidFill>
              </a:defRPr>
            </a:lvl8pPr>
            <a:lvl9pPr lvl="8" algn="l" rtl="0">
              <a:lnSpc>
                <a:spcPct val="100000"/>
              </a:lnSpc>
              <a:spcBef>
                <a:spcPts val="0"/>
              </a:spcBef>
              <a:spcAft>
                <a:spcPts val="0"/>
              </a:spcAft>
              <a:buSzPts val="3000"/>
              <a:buNone/>
              <a:defRPr sz="5600">
                <a:solidFill>
                  <a:srgbClr val="FFFFFF"/>
                </a:solidFill>
              </a:defRPr>
            </a:lvl9pPr>
          </a:lstStyle>
          <a:p>
            <a:endParaRPr/>
          </a:p>
        </p:txBody>
      </p:sp>
      <p:sp>
        <p:nvSpPr>
          <p:cNvPr id="41" name="Google Shape;41;p9"/>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p:cSld name="CUSTOM_9">
    <p:spTree>
      <p:nvGrpSpPr>
        <p:cNvPr id="1" name="Shape 42"/>
        <p:cNvGrpSpPr/>
        <p:nvPr/>
      </p:nvGrpSpPr>
      <p:grpSpPr>
        <a:xfrm>
          <a:off x="0" y="0"/>
          <a:ext cx="0" cy="0"/>
          <a:chOff x="0" y="0"/>
          <a:chExt cx="0" cy="0"/>
        </a:xfrm>
      </p:grpSpPr>
      <p:sp>
        <p:nvSpPr>
          <p:cNvPr id="43" name="Google Shape;43;p10"/>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ver 1">
  <p:cSld name="Cover 1">
    <p:bg>
      <p:bgPr>
        <a:gradFill>
          <a:gsLst>
            <a:gs pos="0">
              <a:schemeClr val="accent1"/>
            </a:gs>
            <a:gs pos="52999">
              <a:schemeClr val="accent2"/>
            </a:gs>
            <a:gs pos="100000">
              <a:schemeClr val="accent3"/>
            </a:gs>
          </a:gsLst>
          <a:lin ang="2698631" scaled="0"/>
        </a:gra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sz="1400" dirty="0"/>
          </a:p>
        </p:txBody>
      </p:sp>
      <p:sp>
        <p:nvSpPr>
          <p:cNvPr id="11" name="Google Shape;11;p2"/>
          <p:cNvSpPr txBox="1">
            <a:spLocks noGrp="1"/>
          </p:cNvSpPr>
          <p:nvPr>
            <p:ph type="title"/>
          </p:nvPr>
        </p:nvSpPr>
        <p:spPr>
          <a:xfrm>
            <a:off x="411425" y="1833225"/>
            <a:ext cx="8331600" cy="1468200"/>
          </a:xfrm>
          <a:prstGeom prst="rect">
            <a:avLst/>
          </a:prstGeom>
          <a:noFill/>
          <a:ln>
            <a:noFill/>
          </a:ln>
        </p:spPr>
        <p:txBody>
          <a:bodyPr spcFirstLastPara="1" wrap="square" lIns="0" tIns="0" rIns="0" bIns="0" anchor="b" anchorCtr="0">
            <a:noAutofit/>
          </a:bodyPr>
          <a:lstStyle>
            <a:lvl1pPr lvl="0" algn="l" rtl="0">
              <a:lnSpc>
                <a:spcPct val="100000"/>
              </a:lnSpc>
              <a:spcBef>
                <a:spcPts val="0"/>
              </a:spcBef>
              <a:spcAft>
                <a:spcPts val="0"/>
              </a:spcAft>
              <a:buSzPts val="2800"/>
              <a:buNone/>
              <a:defRPr sz="3600">
                <a:solidFill>
                  <a:srgbClr val="FFFFFF"/>
                </a:solidFill>
              </a:defRPr>
            </a:lvl1pPr>
            <a:lvl2pPr lvl="1" algn="l" rtl="0">
              <a:lnSpc>
                <a:spcPct val="100000"/>
              </a:lnSpc>
              <a:spcBef>
                <a:spcPts val="0"/>
              </a:spcBef>
              <a:spcAft>
                <a:spcPts val="0"/>
              </a:spcAft>
              <a:buSzPts val="3000"/>
              <a:buNone/>
              <a:defRPr sz="5600">
                <a:solidFill>
                  <a:srgbClr val="FFFFFF"/>
                </a:solidFill>
              </a:defRPr>
            </a:lvl2pPr>
            <a:lvl3pPr lvl="2" algn="l" rtl="0">
              <a:lnSpc>
                <a:spcPct val="100000"/>
              </a:lnSpc>
              <a:spcBef>
                <a:spcPts val="0"/>
              </a:spcBef>
              <a:spcAft>
                <a:spcPts val="0"/>
              </a:spcAft>
              <a:buSzPts val="3000"/>
              <a:buNone/>
              <a:defRPr sz="5600">
                <a:solidFill>
                  <a:srgbClr val="FFFFFF"/>
                </a:solidFill>
              </a:defRPr>
            </a:lvl3pPr>
            <a:lvl4pPr lvl="3" algn="l" rtl="0">
              <a:lnSpc>
                <a:spcPct val="100000"/>
              </a:lnSpc>
              <a:spcBef>
                <a:spcPts val="0"/>
              </a:spcBef>
              <a:spcAft>
                <a:spcPts val="0"/>
              </a:spcAft>
              <a:buSzPts val="3000"/>
              <a:buNone/>
              <a:defRPr sz="5600">
                <a:solidFill>
                  <a:srgbClr val="FFFFFF"/>
                </a:solidFill>
              </a:defRPr>
            </a:lvl4pPr>
            <a:lvl5pPr lvl="4" algn="l" rtl="0">
              <a:lnSpc>
                <a:spcPct val="100000"/>
              </a:lnSpc>
              <a:spcBef>
                <a:spcPts val="0"/>
              </a:spcBef>
              <a:spcAft>
                <a:spcPts val="0"/>
              </a:spcAft>
              <a:buSzPts val="3000"/>
              <a:buNone/>
              <a:defRPr sz="5600">
                <a:solidFill>
                  <a:srgbClr val="FFFFFF"/>
                </a:solidFill>
              </a:defRPr>
            </a:lvl5pPr>
            <a:lvl6pPr lvl="5" algn="l" rtl="0">
              <a:lnSpc>
                <a:spcPct val="100000"/>
              </a:lnSpc>
              <a:spcBef>
                <a:spcPts val="0"/>
              </a:spcBef>
              <a:spcAft>
                <a:spcPts val="0"/>
              </a:spcAft>
              <a:buSzPts val="3000"/>
              <a:buNone/>
              <a:defRPr sz="5600">
                <a:solidFill>
                  <a:srgbClr val="FFFFFF"/>
                </a:solidFill>
              </a:defRPr>
            </a:lvl6pPr>
            <a:lvl7pPr lvl="6" algn="l" rtl="0">
              <a:lnSpc>
                <a:spcPct val="100000"/>
              </a:lnSpc>
              <a:spcBef>
                <a:spcPts val="0"/>
              </a:spcBef>
              <a:spcAft>
                <a:spcPts val="0"/>
              </a:spcAft>
              <a:buSzPts val="3000"/>
              <a:buNone/>
              <a:defRPr sz="5600">
                <a:solidFill>
                  <a:srgbClr val="FFFFFF"/>
                </a:solidFill>
              </a:defRPr>
            </a:lvl7pPr>
            <a:lvl8pPr lvl="7" algn="l" rtl="0">
              <a:lnSpc>
                <a:spcPct val="100000"/>
              </a:lnSpc>
              <a:spcBef>
                <a:spcPts val="0"/>
              </a:spcBef>
              <a:spcAft>
                <a:spcPts val="0"/>
              </a:spcAft>
              <a:buSzPts val="3000"/>
              <a:buNone/>
              <a:defRPr sz="5600">
                <a:solidFill>
                  <a:srgbClr val="FFFFFF"/>
                </a:solidFill>
              </a:defRPr>
            </a:lvl8pPr>
            <a:lvl9pPr lvl="8" algn="l" rtl="0">
              <a:lnSpc>
                <a:spcPct val="100000"/>
              </a:lnSpc>
              <a:spcBef>
                <a:spcPts val="0"/>
              </a:spcBef>
              <a:spcAft>
                <a:spcPts val="0"/>
              </a:spcAft>
              <a:buSzPts val="3000"/>
              <a:buNone/>
              <a:defRPr sz="5600">
                <a:solidFill>
                  <a:srgbClr val="FFFFFF"/>
                </a:solidFill>
              </a:defRPr>
            </a:lvl9pPr>
          </a:lstStyle>
          <a:p>
            <a:endParaRPr/>
          </a:p>
        </p:txBody>
      </p:sp>
      <p:sp>
        <p:nvSpPr>
          <p:cNvPr id="12" name="Google Shape;12;p2"/>
          <p:cNvSpPr txBox="1">
            <a:spLocks noGrp="1"/>
          </p:cNvSpPr>
          <p:nvPr>
            <p:ph type="subTitle" idx="1"/>
          </p:nvPr>
        </p:nvSpPr>
        <p:spPr>
          <a:xfrm>
            <a:off x="411425" y="3301525"/>
            <a:ext cx="8331600" cy="384000"/>
          </a:xfrm>
          <a:prstGeom prst="rect">
            <a:avLst/>
          </a:prstGeom>
          <a:noFill/>
          <a:ln>
            <a:noFill/>
          </a:ln>
        </p:spPr>
        <p:txBody>
          <a:bodyPr spcFirstLastPara="1" wrap="square" lIns="0" tIns="0" rIns="0" bIns="0" anchor="ctr" anchorCtr="0">
            <a:noAutofit/>
          </a:bodyPr>
          <a:lstStyle>
            <a:lvl1pPr lvl="0" algn="l" rtl="0">
              <a:lnSpc>
                <a:spcPct val="100000"/>
              </a:lnSpc>
              <a:spcBef>
                <a:spcPts val="0"/>
              </a:spcBef>
              <a:spcAft>
                <a:spcPts val="0"/>
              </a:spcAft>
              <a:buSzPts val="1800"/>
              <a:buNone/>
              <a:defRPr sz="1200">
                <a:solidFill>
                  <a:schemeClr val="lt1"/>
                </a:solidFill>
                <a:latin typeface="Open Sans Light"/>
                <a:ea typeface="Open Sans Light"/>
                <a:cs typeface="Open Sans Light"/>
                <a:sym typeface="Open Sans Light"/>
              </a:defRPr>
            </a:lvl1pPr>
            <a:lvl2pPr lvl="1" algn="l" rtl="0">
              <a:lnSpc>
                <a:spcPct val="100000"/>
              </a:lnSpc>
              <a:spcBef>
                <a:spcPts val="0"/>
              </a:spcBef>
              <a:spcAft>
                <a:spcPts val="0"/>
              </a:spcAft>
              <a:buSzPts val="16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200"/>
              <a:buNone/>
              <a:defRPr/>
            </a:lvl4pPr>
            <a:lvl5pPr lvl="4" algn="l" rtl="0">
              <a:lnSpc>
                <a:spcPct val="100000"/>
              </a:lnSpc>
              <a:spcBef>
                <a:spcPts val="0"/>
              </a:spcBef>
              <a:spcAft>
                <a:spcPts val="0"/>
              </a:spcAft>
              <a:buSzPts val="900"/>
              <a:buNone/>
              <a:defRPr/>
            </a:lvl5pPr>
            <a:lvl6pPr lvl="5" algn="l" rtl="0">
              <a:lnSpc>
                <a:spcPct val="100000"/>
              </a:lnSpc>
              <a:spcBef>
                <a:spcPts val="0"/>
              </a:spcBef>
              <a:spcAft>
                <a:spcPts val="0"/>
              </a:spcAft>
              <a:buSzPts val="900"/>
              <a:buNone/>
              <a:defRPr/>
            </a:lvl6pPr>
            <a:lvl7pPr lvl="6" algn="l" rtl="0">
              <a:lnSpc>
                <a:spcPct val="100000"/>
              </a:lnSpc>
              <a:spcBef>
                <a:spcPts val="0"/>
              </a:spcBef>
              <a:spcAft>
                <a:spcPts val="0"/>
              </a:spcAft>
              <a:buSzPts val="900"/>
              <a:buNone/>
              <a:defRPr/>
            </a:lvl7pPr>
            <a:lvl8pPr lvl="7" algn="l" rtl="0">
              <a:lnSpc>
                <a:spcPct val="100000"/>
              </a:lnSpc>
              <a:spcBef>
                <a:spcPts val="0"/>
              </a:spcBef>
              <a:spcAft>
                <a:spcPts val="0"/>
              </a:spcAft>
              <a:buSzPts val="900"/>
              <a:buNone/>
              <a:defRPr/>
            </a:lvl8pPr>
            <a:lvl9pPr lvl="8" algn="l" rtl="0">
              <a:lnSpc>
                <a:spcPct val="100000"/>
              </a:lnSpc>
              <a:spcBef>
                <a:spcPts val="0"/>
              </a:spcBef>
              <a:spcAft>
                <a:spcPts val="0"/>
              </a:spcAft>
              <a:buSzPts val="900"/>
              <a:buNone/>
              <a:defRPr/>
            </a:lvl9pPr>
          </a:lstStyle>
          <a:p>
            <a:endParaRPr/>
          </a:p>
        </p:txBody>
      </p:sp>
    </p:spTree>
    <p:extLst>
      <p:ext uri="{BB962C8B-B14F-4D97-AF65-F5344CB8AC3E}">
        <p14:creationId xmlns:p14="http://schemas.microsoft.com/office/powerpoint/2010/main" val="2627605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1425" y="282200"/>
            <a:ext cx="8321400" cy="8607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000000"/>
              </a:buClr>
              <a:buSzPts val="2800"/>
              <a:buFont typeface="Open Sans Light"/>
              <a:buNone/>
              <a:defRPr sz="2800" b="0" i="0" u="none" strike="noStrike" cap="none">
                <a:solidFill>
                  <a:srgbClr val="000000"/>
                </a:solidFill>
                <a:latin typeface="Open Sans Light"/>
                <a:ea typeface="Open Sans Light"/>
                <a:cs typeface="Open Sans Light"/>
                <a:sym typeface="Open Sans Light"/>
              </a:defRPr>
            </a:lvl1pPr>
            <a:lvl2pPr marR="0" lvl="1"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411425" y="1143000"/>
            <a:ext cx="8321400" cy="3571500"/>
          </a:xfrm>
          <a:prstGeom prst="rect">
            <a:avLst/>
          </a:prstGeom>
          <a:noFill/>
          <a:ln>
            <a:noFill/>
          </a:ln>
        </p:spPr>
        <p:txBody>
          <a:bodyPr spcFirstLastPara="1" wrap="square" lIns="0" tIns="0" rIns="0" bIns="0" anchor="t" anchorCtr="0">
            <a:noAutofit/>
          </a:bodyPr>
          <a:lstStyle>
            <a:lvl1pPr marL="457200" marR="0" lvl="0" indent="-342900" algn="l" rtl="0">
              <a:lnSpc>
                <a:spcPct val="100000"/>
              </a:lnSpc>
              <a:spcBef>
                <a:spcPts val="500"/>
              </a:spcBef>
              <a:spcAft>
                <a:spcPts val="0"/>
              </a:spcAft>
              <a:buClr>
                <a:srgbClr val="5E5E5E"/>
              </a:buClr>
              <a:buSzPts val="1800"/>
              <a:buFont typeface="Open Sans Light"/>
              <a:buChar char="●"/>
              <a:defRPr sz="1800" b="0" i="0" u="none" strike="noStrike" cap="none">
                <a:solidFill>
                  <a:srgbClr val="5E5E5E"/>
                </a:solidFill>
                <a:latin typeface="Open Sans Light"/>
                <a:ea typeface="Open Sans Light"/>
                <a:cs typeface="Open Sans Light"/>
                <a:sym typeface="Open Sans Light"/>
              </a:defRPr>
            </a:lvl1pPr>
            <a:lvl2pPr marL="914400" marR="0" lvl="1" indent="-330200" algn="l" rtl="0">
              <a:lnSpc>
                <a:spcPct val="100000"/>
              </a:lnSpc>
              <a:spcBef>
                <a:spcPts val="1000"/>
              </a:spcBef>
              <a:spcAft>
                <a:spcPts val="0"/>
              </a:spcAft>
              <a:buClr>
                <a:srgbClr val="5E5E5E"/>
              </a:buClr>
              <a:buSzPts val="1600"/>
              <a:buFont typeface="Open Sans Light"/>
              <a:buChar char="○"/>
              <a:defRPr sz="1600" b="0" i="0" u="none" strike="noStrike" cap="none">
                <a:solidFill>
                  <a:srgbClr val="5E5E5E"/>
                </a:solidFill>
                <a:latin typeface="Open Sans Light"/>
                <a:ea typeface="Open Sans Light"/>
                <a:cs typeface="Open Sans Light"/>
                <a:sym typeface="Open Sans Light"/>
              </a:defRPr>
            </a:lvl2pPr>
            <a:lvl3pPr marL="1371600" marR="0" lvl="2" indent="-317500" algn="l" rtl="0">
              <a:lnSpc>
                <a:spcPct val="100000"/>
              </a:lnSpc>
              <a:spcBef>
                <a:spcPts val="1000"/>
              </a:spcBef>
              <a:spcAft>
                <a:spcPts val="0"/>
              </a:spcAft>
              <a:buClr>
                <a:srgbClr val="5E5E5E"/>
              </a:buClr>
              <a:buSzPts val="1400"/>
              <a:buFont typeface="Open Sans"/>
              <a:buChar char="■"/>
              <a:defRPr sz="1400" b="0" i="0" u="none" strike="noStrike" cap="none">
                <a:solidFill>
                  <a:srgbClr val="5E5E5E"/>
                </a:solidFill>
                <a:latin typeface="Open Sans"/>
                <a:ea typeface="Open Sans"/>
                <a:cs typeface="Open Sans"/>
                <a:sym typeface="Open Sans"/>
              </a:defRPr>
            </a:lvl3pPr>
            <a:lvl4pPr marL="1828800" marR="0" lvl="3" indent="-304800" algn="l" rtl="0">
              <a:lnSpc>
                <a:spcPct val="100000"/>
              </a:lnSpc>
              <a:spcBef>
                <a:spcPts val="1000"/>
              </a:spcBef>
              <a:spcAft>
                <a:spcPts val="0"/>
              </a:spcAft>
              <a:buClr>
                <a:srgbClr val="5E5E5E"/>
              </a:buClr>
              <a:buSzPts val="1200"/>
              <a:buFont typeface="Open Sans"/>
              <a:buChar char="●"/>
              <a:defRPr sz="1200" b="0" i="0" u="none" strike="noStrike" cap="none">
                <a:solidFill>
                  <a:srgbClr val="5E5E5E"/>
                </a:solidFill>
                <a:latin typeface="Open Sans"/>
                <a:ea typeface="Open Sans"/>
                <a:cs typeface="Open Sans"/>
                <a:sym typeface="Open Sans"/>
              </a:defRPr>
            </a:lvl4pPr>
            <a:lvl5pPr marL="2286000" marR="0" lvl="4"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5pPr>
            <a:lvl6pPr marL="2743200" marR="0" lvl="5"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6pPr>
            <a:lvl7pPr marL="3200400" marR="0" lvl="6"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7pPr>
            <a:lvl8pPr marL="3657600" marR="0" lvl="7"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8pPr>
            <a:lvl9pPr marL="4114800" marR="0" lvl="8" indent="-285750" algn="l" rtl="0">
              <a:lnSpc>
                <a:spcPct val="100000"/>
              </a:lnSpc>
              <a:spcBef>
                <a:spcPts val="1000"/>
              </a:spcBef>
              <a:spcAft>
                <a:spcPts val="100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50" r:id="rId1"/>
    <p:sldLayoutId id="2147483655" r:id="rId2"/>
    <p:sldLayoutId id="2147483656" r:id="rId3"/>
    <p:sldLayoutId id="2147483658"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59">
          <p15:clr>
            <a:srgbClr val="F06B4A"/>
          </p15:clr>
        </p15:guide>
        <p15:guide id="2" pos="5501">
          <p15:clr>
            <a:srgbClr val="F06B4A"/>
          </p15:clr>
        </p15:guide>
        <p15:guide id="3" orient="horz" pos="2970">
          <p15:clr>
            <a:srgbClr val="F06B4A"/>
          </p15:clr>
        </p15:guide>
        <p15:guide id="4" orient="horz" pos="178">
          <p15:clr>
            <a:srgbClr val="F06B4A"/>
          </p15:clr>
        </p15:guide>
        <p15:guide id="5" orient="horz" pos="720">
          <p15:clr>
            <a:srgbClr val="F06B4A"/>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 Id="rId9" Type="http://schemas.openxmlformats.org/officeDocument/2006/relationships/image" Target="../media/image9.png"/></Relationships>
</file>

<file path=ppt/slides/_rels/slide1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8" Type="http://schemas.openxmlformats.org/officeDocument/2006/relationships/hyperlink" Target="https://github.com/Netflix/feign" TargetMode="External"/><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 Id="rId9" Type="http://schemas.openxmlformats.org/officeDocument/2006/relationships/hyperlink" Target="https://github.com/OpenFeign/feign&#65292;&#19981;&#36807;&#29616;&#22312;" TargetMode="Externa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
        <p:cNvGrpSpPr/>
        <p:nvPr/>
      </p:nvGrpSpPr>
      <p:grpSpPr>
        <a:xfrm>
          <a:off x="0" y="0"/>
          <a:ext cx="0" cy="0"/>
          <a:chOff x="0" y="0"/>
          <a:chExt cx="0" cy="0"/>
        </a:xfrm>
      </p:grpSpPr>
      <p:pic>
        <p:nvPicPr>
          <p:cNvPr id="48" name="Google Shape;48;p11"/>
          <p:cNvPicPr preferRelativeResize="0"/>
          <p:nvPr/>
        </p:nvPicPr>
        <p:blipFill rotWithShape="1">
          <a:blip r:embed="rId3">
            <a:alphaModFix amt="21000"/>
          </a:blip>
          <a:srcRect t="17887" b="7109"/>
          <a:stretch/>
        </p:blipFill>
        <p:spPr>
          <a:xfrm>
            <a:off x="0" y="1"/>
            <a:ext cx="9144001" cy="5143499"/>
          </a:xfrm>
          <a:prstGeom prst="rect">
            <a:avLst/>
          </a:prstGeom>
          <a:noFill/>
          <a:ln>
            <a:noFill/>
          </a:ln>
        </p:spPr>
      </p:pic>
      <p:sp>
        <p:nvSpPr>
          <p:cNvPr id="49" name="Google Shape;49;p11"/>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1</a:t>
            </a:fld>
            <a:endParaRPr sz="1400" dirty="0"/>
          </a:p>
        </p:txBody>
      </p:sp>
      <p:sp>
        <p:nvSpPr>
          <p:cNvPr id="50" name="Google Shape;50;p11"/>
          <p:cNvSpPr txBox="1">
            <a:spLocks noGrp="1"/>
          </p:cNvSpPr>
          <p:nvPr>
            <p:ph type="title"/>
          </p:nvPr>
        </p:nvSpPr>
        <p:spPr>
          <a:xfrm>
            <a:off x="411425" y="2571749"/>
            <a:ext cx="8331600" cy="729675"/>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SzPts val="2800"/>
              <a:buNone/>
            </a:pPr>
            <a:r>
              <a:rPr lang="zh-CN" altLang="en-US" sz="4400" dirty="0"/>
              <a:t>微服务专题之</a:t>
            </a:r>
            <a:br>
              <a:rPr lang="en-US" altLang="zh-CN" sz="4400" dirty="0"/>
            </a:br>
            <a:r>
              <a:rPr lang="en-US" altLang="zh-CN" sz="4400" dirty="0"/>
              <a:t>Feign</a:t>
            </a:r>
            <a:r>
              <a:rPr lang="zh-CN" altLang="en-US" sz="4400" dirty="0"/>
              <a:t>设计思想浅析</a:t>
            </a:r>
            <a:endParaRPr sz="4400" dirty="0"/>
          </a:p>
        </p:txBody>
      </p:sp>
      <p:sp>
        <p:nvSpPr>
          <p:cNvPr id="51" name="Google Shape;51;p11"/>
          <p:cNvSpPr txBox="1">
            <a:spLocks noGrp="1"/>
          </p:cNvSpPr>
          <p:nvPr>
            <p:ph type="subTitle" idx="1"/>
          </p:nvPr>
        </p:nvSpPr>
        <p:spPr>
          <a:xfrm>
            <a:off x="411429" y="3375231"/>
            <a:ext cx="8331600" cy="384000"/>
          </a:xfrm>
          <a:prstGeom prst="rect">
            <a:avLst/>
          </a:prstGeom>
          <a:noFill/>
          <a:ln>
            <a:noFill/>
          </a:ln>
        </p:spPr>
        <p:txBody>
          <a:bodyPr spcFirstLastPara="1" wrap="square" lIns="0" tIns="0" rIns="0" bIns="0" anchor="ctr" anchorCtr="0">
            <a:noAutofit/>
          </a:bodyPr>
          <a:lstStyle/>
          <a:p>
            <a:pPr marL="0" lvl="0" indent="0" algn="just"/>
            <a:r>
              <a:rPr lang="en-US" altLang="ja-JP" dirty="0"/>
              <a:t>TD</a:t>
            </a:r>
            <a:r>
              <a:rPr lang="en-US" altLang="zh-CN" dirty="0"/>
              <a:t> Backend Community </a:t>
            </a:r>
            <a:r>
              <a:rPr lang="zh-CN" altLang="en-US" dirty="0"/>
              <a:t>余平涛</a:t>
            </a:r>
            <a:endParaRPr lang="ja-JP" altLang="en-US" dirty="0"/>
          </a:p>
        </p:txBody>
      </p:sp>
      <p:pic>
        <p:nvPicPr>
          <p:cNvPr id="52" name="Google Shape;52;p11"/>
          <p:cNvPicPr preferRelativeResize="0"/>
          <p:nvPr/>
        </p:nvPicPr>
        <p:blipFill rotWithShape="1">
          <a:blip r:embed="rId4">
            <a:alphaModFix/>
          </a:blip>
          <a:srcRect/>
          <a:stretch/>
        </p:blipFill>
        <p:spPr>
          <a:xfrm>
            <a:off x="411429" y="4107179"/>
            <a:ext cx="1904901" cy="295225"/>
          </a:xfrm>
          <a:prstGeom prst="rect">
            <a:avLst/>
          </a:prstGeom>
          <a:noFill/>
          <a:ln>
            <a:noFill/>
          </a:ln>
        </p:spPr>
      </p:pic>
      <p:sp>
        <p:nvSpPr>
          <p:cNvPr id="53" name="Google Shape;53;p11"/>
          <p:cNvSpPr txBox="1"/>
          <p:nvPr/>
        </p:nvSpPr>
        <p:spPr>
          <a:xfrm>
            <a:off x="411425" y="4714300"/>
            <a:ext cx="3937800" cy="176100"/>
          </a:xfrm>
          <a:prstGeom prst="rect">
            <a:avLst/>
          </a:prstGeom>
          <a:noFill/>
          <a:ln>
            <a:noFill/>
          </a:ln>
        </p:spPr>
        <p:txBody>
          <a:bodyPr spcFirstLastPara="1" wrap="square" lIns="0" tIns="0" rIns="0" bIns="0" anchor="b" anchorCtr="0">
            <a:noAutofit/>
          </a:bodyPr>
          <a:lstStyle/>
          <a:p>
            <a:pPr marL="0" lvl="0" indent="0" algn="l" rtl="0">
              <a:lnSpc>
                <a:spcPct val="115000"/>
              </a:lnSpc>
              <a:spcBef>
                <a:spcPts val="0"/>
              </a:spcBef>
              <a:spcAft>
                <a:spcPts val="0"/>
              </a:spcAft>
              <a:buClr>
                <a:schemeClr val="dk1"/>
              </a:buClr>
              <a:buSzPts val="1100"/>
              <a:buFont typeface="Arial"/>
              <a:buNone/>
            </a:pPr>
            <a:r>
              <a:rPr lang="en" sz="800" dirty="0">
                <a:solidFill>
                  <a:srgbClr val="FFFFFF"/>
                </a:solidFill>
                <a:latin typeface="Open Sans Light"/>
                <a:ea typeface="Open Sans Light"/>
                <a:cs typeface="Open Sans Light"/>
                <a:sym typeface="Open Sans Light"/>
              </a:rPr>
              <a:t>© 2021 ThoughtWorks</a:t>
            </a:r>
            <a:endParaRPr sz="800" dirty="0">
              <a:solidFill>
                <a:srgbClr val="FFFFFF"/>
              </a:solidFill>
              <a:latin typeface="Open Sans Light"/>
              <a:ea typeface="Open Sans Light"/>
              <a:cs typeface="Open Sans Light"/>
              <a:sym typeface="Open Sans Light"/>
            </a:endParaRPr>
          </a:p>
        </p:txBody>
      </p:sp>
    </p:spTree>
    <p:extLst>
      <p:ext uri="{BB962C8B-B14F-4D97-AF65-F5344CB8AC3E}">
        <p14:creationId xmlns:p14="http://schemas.microsoft.com/office/powerpoint/2010/main" val="34338230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b="0" i="0" dirty="0"/>
              <a:t>运行时模块</a:t>
            </a:r>
            <a:endParaRPr lang="zh-CN" altLang="en-US"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10</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2837411187"/>
              </p:ext>
            </p:extLst>
          </p:nvPr>
        </p:nvGraphicFramePr>
        <p:xfrm>
          <a:off x="539646" y="991780"/>
          <a:ext cx="7870154" cy="8907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图片 3">
            <a:extLst>
              <a:ext uri="{FF2B5EF4-FFF2-40B4-BE49-F238E27FC236}">
                <a16:creationId xmlns:a16="http://schemas.microsoft.com/office/drawing/2014/main" id="{C6938716-D8B4-4B5B-8496-93C1D7CFCF05}"/>
              </a:ext>
            </a:extLst>
          </p:cNvPr>
          <p:cNvPicPr>
            <a:picLocks noChangeAspect="1"/>
          </p:cNvPicPr>
          <p:nvPr/>
        </p:nvPicPr>
        <p:blipFill>
          <a:blip r:embed="rId8"/>
          <a:stretch>
            <a:fillRect/>
          </a:stretch>
        </p:blipFill>
        <p:spPr>
          <a:xfrm>
            <a:off x="506552" y="1825837"/>
            <a:ext cx="7808119" cy="2996800"/>
          </a:xfrm>
          <a:prstGeom prst="rect">
            <a:avLst/>
          </a:prstGeom>
        </p:spPr>
      </p:pic>
    </p:spTree>
    <p:extLst>
      <p:ext uri="{BB962C8B-B14F-4D97-AF65-F5344CB8AC3E}">
        <p14:creationId xmlns:p14="http://schemas.microsoft.com/office/powerpoint/2010/main" val="28212298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b="0" i="0" dirty="0"/>
              <a:t>加载时模块</a:t>
            </a:r>
            <a:endParaRPr lang="zh-CN" altLang="en-US"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11</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528443576"/>
              </p:ext>
            </p:extLst>
          </p:nvPr>
        </p:nvGraphicFramePr>
        <p:xfrm>
          <a:off x="539646" y="991780"/>
          <a:ext cx="7870154" cy="74415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 name="图片 9">
            <a:extLst>
              <a:ext uri="{FF2B5EF4-FFF2-40B4-BE49-F238E27FC236}">
                <a16:creationId xmlns:a16="http://schemas.microsoft.com/office/drawing/2014/main" id="{C9E225A1-CD81-4724-8002-2D61CD1A0B69}"/>
              </a:ext>
            </a:extLst>
          </p:cNvPr>
          <p:cNvPicPr>
            <a:picLocks noChangeAspect="1"/>
          </p:cNvPicPr>
          <p:nvPr/>
        </p:nvPicPr>
        <p:blipFill>
          <a:blip r:embed="rId8"/>
          <a:stretch>
            <a:fillRect/>
          </a:stretch>
        </p:blipFill>
        <p:spPr>
          <a:xfrm>
            <a:off x="364065" y="1801426"/>
            <a:ext cx="8415870" cy="3066456"/>
          </a:xfrm>
          <a:prstGeom prst="rect">
            <a:avLst/>
          </a:prstGeom>
        </p:spPr>
      </p:pic>
    </p:spTree>
    <p:extLst>
      <p:ext uri="{BB962C8B-B14F-4D97-AF65-F5344CB8AC3E}">
        <p14:creationId xmlns:p14="http://schemas.microsoft.com/office/powerpoint/2010/main" val="9529170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加载（一）</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12</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166705171"/>
              </p:ext>
            </p:extLst>
          </p:nvPr>
        </p:nvGraphicFramePr>
        <p:xfrm>
          <a:off x="539646" y="937208"/>
          <a:ext cx="7870154" cy="3970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1" name="图片 10">
            <a:extLst>
              <a:ext uri="{FF2B5EF4-FFF2-40B4-BE49-F238E27FC236}">
                <a16:creationId xmlns:a16="http://schemas.microsoft.com/office/drawing/2014/main" id="{130B9EEC-F8E0-A344-8952-0BDC89BF407E}"/>
              </a:ext>
            </a:extLst>
          </p:cNvPr>
          <p:cNvPicPr>
            <a:picLocks noChangeAspect="1"/>
          </p:cNvPicPr>
          <p:nvPr/>
        </p:nvPicPr>
        <p:blipFill>
          <a:blip r:embed="rId8"/>
          <a:stretch>
            <a:fillRect/>
          </a:stretch>
        </p:blipFill>
        <p:spPr>
          <a:xfrm>
            <a:off x="664468" y="1265207"/>
            <a:ext cx="7492288" cy="3719063"/>
          </a:xfrm>
          <a:prstGeom prst="rect">
            <a:avLst/>
          </a:prstGeom>
        </p:spPr>
      </p:pic>
    </p:spTree>
    <p:extLst>
      <p:ext uri="{BB962C8B-B14F-4D97-AF65-F5344CB8AC3E}">
        <p14:creationId xmlns:p14="http://schemas.microsoft.com/office/powerpoint/2010/main" val="27368168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加载（二）</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13</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1994286816"/>
              </p:ext>
            </p:extLst>
          </p:nvPr>
        </p:nvGraphicFramePr>
        <p:xfrm>
          <a:off x="539646" y="937208"/>
          <a:ext cx="7870154" cy="4355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图片 5">
            <a:extLst>
              <a:ext uri="{FF2B5EF4-FFF2-40B4-BE49-F238E27FC236}">
                <a16:creationId xmlns:a16="http://schemas.microsoft.com/office/drawing/2014/main" id="{308F2939-CF26-9F41-9B59-E073ADF7004A}"/>
              </a:ext>
            </a:extLst>
          </p:cNvPr>
          <p:cNvPicPr>
            <a:picLocks noChangeAspect="1"/>
          </p:cNvPicPr>
          <p:nvPr/>
        </p:nvPicPr>
        <p:blipFill>
          <a:blip r:embed="rId8"/>
          <a:stretch>
            <a:fillRect/>
          </a:stretch>
        </p:blipFill>
        <p:spPr>
          <a:xfrm>
            <a:off x="787879" y="1372713"/>
            <a:ext cx="7257691" cy="3597670"/>
          </a:xfrm>
          <a:prstGeom prst="rect">
            <a:avLst/>
          </a:prstGeom>
        </p:spPr>
      </p:pic>
    </p:spTree>
    <p:extLst>
      <p:ext uri="{BB962C8B-B14F-4D97-AF65-F5344CB8AC3E}">
        <p14:creationId xmlns:p14="http://schemas.microsoft.com/office/powerpoint/2010/main" val="16120838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加载（三）</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14</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2685606660"/>
              </p:ext>
            </p:extLst>
          </p:nvPr>
        </p:nvGraphicFramePr>
        <p:xfrm>
          <a:off x="539646" y="910002"/>
          <a:ext cx="7870154" cy="5679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图片 3">
            <a:extLst>
              <a:ext uri="{FF2B5EF4-FFF2-40B4-BE49-F238E27FC236}">
                <a16:creationId xmlns:a16="http://schemas.microsoft.com/office/drawing/2014/main" id="{789DC1D2-3F4B-F44C-B0C5-ABA4BF853425}"/>
              </a:ext>
            </a:extLst>
          </p:cNvPr>
          <p:cNvPicPr>
            <a:picLocks noChangeAspect="1"/>
          </p:cNvPicPr>
          <p:nvPr/>
        </p:nvPicPr>
        <p:blipFill>
          <a:blip r:embed="rId8"/>
          <a:stretch>
            <a:fillRect/>
          </a:stretch>
        </p:blipFill>
        <p:spPr>
          <a:xfrm>
            <a:off x="1821364" y="1734520"/>
            <a:ext cx="7280694" cy="2637259"/>
          </a:xfrm>
          <a:prstGeom prst="rect">
            <a:avLst/>
          </a:prstGeom>
        </p:spPr>
      </p:pic>
      <p:pic>
        <p:nvPicPr>
          <p:cNvPr id="9" name="图片 8">
            <a:extLst>
              <a:ext uri="{FF2B5EF4-FFF2-40B4-BE49-F238E27FC236}">
                <a16:creationId xmlns:a16="http://schemas.microsoft.com/office/drawing/2014/main" id="{D9661997-AE18-DA41-B1CD-2000A41B21EA}"/>
              </a:ext>
            </a:extLst>
          </p:cNvPr>
          <p:cNvPicPr>
            <a:picLocks noChangeAspect="1"/>
          </p:cNvPicPr>
          <p:nvPr/>
        </p:nvPicPr>
        <p:blipFill>
          <a:blip r:embed="rId9"/>
          <a:stretch>
            <a:fillRect/>
          </a:stretch>
        </p:blipFill>
        <p:spPr>
          <a:xfrm>
            <a:off x="41942" y="1836748"/>
            <a:ext cx="1788643" cy="2432804"/>
          </a:xfrm>
          <a:prstGeom prst="rect">
            <a:avLst/>
          </a:prstGeom>
        </p:spPr>
      </p:pic>
    </p:spTree>
    <p:extLst>
      <p:ext uri="{BB962C8B-B14F-4D97-AF65-F5344CB8AC3E}">
        <p14:creationId xmlns:p14="http://schemas.microsoft.com/office/powerpoint/2010/main" val="33459971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加载（四）</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15</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33015449"/>
              </p:ext>
            </p:extLst>
          </p:nvPr>
        </p:nvGraphicFramePr>
        <p:xfrm>
          <a:off x="539646" y="910002"/>
          <a:ext cx="7934264" cy="5507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图片 2">
            <a:extLst>
              <a:ext uri="{FF2B5EF4-FFF2-40B4-BE49-F238E27FC236}">
                <a16:creationId xmlns:a16="http://schemas.microsoft.com/office/drawing/2014/main" id="{0DF7EC60-F8D0-FA44-A4EC-9B1793C8DA5E}"/>
              </a:ext>
            </a:extLst>
          </p:cNvPr>
          <p:cNvPicPr>
            <a:picLocks noChangeAspect="1"/>
          </p:cNvPicPr>
          <p:nvPr/>
        </p:nvPicPr>
        <p:blipFill>
          <a:blip r:embed="rId8"/>
          <a:stretch>
            <a:fillRect/>
          </a:stretch>
        </p:blipFill>
        <p:spPr>
          <a:xfrm>
            <a:off x="475535" y="1548545"/>
            <a:ext cx="7998375" cy="3384978"/>
          </a:xfrm>
          <a:prstGeom prst="rect">
            <a:avLst/>
          </a:prstGeom>
        </p:spPr>
      </p:pic>
    </p:spTree>
    <p:extLst>
      <p:ext uri="{BB962C8B-B14F-4D97-AF65-F5344CB8AC3E}">
        <p14:creationId xmlns:p14="http://schemas.microsoft.com/office/powerpoint/2010/main" val="29287399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运行</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16</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2419401219"/>
              </p:ext>
            </p:extLst>
          </p:nvPr>
        </p:nvGraphicFramePr>
        <p:xfrm>
          <a:off x="539646" y="910002"/>
          <a:ext cx="7870154" cy="5679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3249678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zh-CN" altLang="en-US" dirty="0"/>
              <a:t>小节</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17</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0"/>
          <a:ext cx="7870154" cy="2449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文本占位符 2">
            <a:extLst>
              <a:ext uri="{FF2B5EF4-FFF2-40B4-BE49-F238E27FC236}">
                <a16:creationId xmlns:a16="http://schemas.microsoft.com/office/drawing/2014/main" id="{5A5B08F7-865E-41E4-80C3-35B9FE66B49D}"/>
              </a:ext>
            </a:extLst>
          </p:cNvPr>
          <p:cNvSpPr>
            <a:spLocks noGrp="1"/>
          </p:cNvSpPr>
          <p:nvPr>
            <p:ph type="body" idx="1"/>
          </p:nvPr>
        </p:nvSpPr>
        <p:spPr>
          <a:xfrm>
            <a:off x="539646" y="1321638"/>
            <a:ext cx="8252085" cy="3434575"/>
          </a:xfrm>
        </p:spPr>
        <p:txBody>
          <a:bodyPr/>
          <a:lstStyle/>
          <a:p>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的子模块按职责分为加载时和运行时两大类</a:t>
            </a:r>
          </a:p>
        </p:txBody>
      </p:sp>
    </p:spTree>
    <p:extLst>
      <p:ext uri="{BB962C8B-B14F-4D97-AF65-F5344CB8AC3E}">
        <p14:creationId xmlns:p14="http://schemas.microsoft.com/office/powerpoint/2010/main" val="10850010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5" name="Google Shape;115;p18"/>
          <p:cNvPicPr preferRelativeResize="0"/>
          <p:nvPr/>
        </p:nvPicPr>
        <p:blipFill rotWithShape="1">
          <a:blip r:embed="rId3">
            <a:alphaModFix amt="62000"/>
          </a:blip>
          <a:srcRect/>
          <a:stretch/>
        </p:blipFill>
        <p:spPr>
          <a:xfrm>
            <a:off x="0" y="0"/>
            <a:ext cx="9144002" cy="5143498"/>
          </a:xfrm>
          <a:prstGeom prst="rect">
            <a:avLst/>
          </a:prstGeom>
          <a:noFill/>
          <a:ln>
            <a:noFill/>
          </a:ln>
        </p:spPr>
      </p:pic>
      <p:sp>
        <p:nvSpPr>
          <p:cNvPr id="116" name="Google Shape;116;p18"/>
          <p:cNvSpPr txBox="1">
            <a:spLocks noGrp="1"/>
          </p:cNvSpPr>
          <p:nvPr>
            <p:ph type="title"/>
          </p:nvPr>
        </p:nvSpPr>
        <p:spPr>
          <a:xfrm>
            <a:off x="411300" y="2020502"/>
            <a:ext cx="8321400" cy="899100"/>
          </a:xfrm>
          <a:prstGeom prst="rect">
            <a:avLst/>
          </a:prstGeom>
          <a:noFill/>
          <a:ln>
            <a:noFill/>
          </a:ln>
        </p:spPr>
        <p:txBody>
          <a:bodyPr spcFirstLastPara="1" wrap="square" lIns="0" tIns="0" rIns="0" bIns="0" anchor="ctr" anchorCtr="0">
            <a:noAutofit/>
          </a:bodyPr>
          <a:lstStyle/>
          <a:p>
            <a:pPr marL="0" lvl="0" indent="0" algn="ctr" rtl="0">
              <a:lnSpc>
                <a:spcPct val="115000"/>
              </a:lnSpc>
              <a:spcBef>
                <a:spcPts val="0"/>
              </a:spcBef>
              <a:spcAft>
                <a:spcPts val="0"/>
              </a:spcAft>
              <a:buSzPts val="2800"/>
              <a:buNone/>
            </a:pPr>
            <a:r>
              <a:rPr lang="en" dirty="0"/>
              <a:t>THANKYOU</a:t>
            </a:r>
            <a:endParaRPr dirty="0">
              <a:solidFill>
                <a:srgbClr val="F78F31"/>
              </a:solidFill>
            </a:endParaRPr>
          </a:p>
        </p:txBody>
      </p:sp>
      <p:sp>
        <p:nvSpPr>
          <p:cNvPr id="117" name="Google Shape;117;p18"/>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18</a:t>
            </a:fld>
            <a:endParaRPr dirty="0"/>
          </a:p>
        </p:txBody>
      </p:sp>
      <p:pic>
        <p:nvPicPr>
          <p:cNvPr id="119" name="Google Shape;119;p18"/>
          <p:cNvPicPr preferRelativeResize="0"/>
          <p:nvPr/>
        </p:nvPicPr>
        <p:blipFill rotWithShape="1">
          <a:blip r:embed="rId4">
            <a:alphaModFix/>
          </a:blip>
          <a:srcRect/>
          <a:stretch/>
        </p:blipFill>
        <p:spPr>
          <a:xfrm>
            <a:off x="3807188" y="4473377"/>
            <a:ext cx="1529624" cy="241500"/>
          </a:xfrm>
          <a:prstGeom prst="rect">
            <a:avLst/>
          </a:prstGeom>
          <a:noFill/>
          <a:ln>
            <a:noFill/>
          </a:ln>
        </p:spPr>
      </p:pic>
      <p:sp>
        <p:nvSpPr>
          <p:cNvPr id="120" name="Google Shape;120;p18"/>
          <p:cNvSpPr txBox="1"/>
          <p:nvPr/>
        </p:nvSpPr>
        <p:spPr>
          <a:xfrm>
            <a:off x="411425" y="4714300"/>
            <a:ext cx="3937800" cy="176100"/>
          </a:xfrm>
          <a:prstGeom prst="rect">
            <a:avLst/>
          </a:prstGeom>
          <a:noFill/>
          <a:ln>
            <a:noFill/>
          </a:ln>
        </p:spPr>
        <p:txBody>
          <a:bodyPr spcFirstLastPara="1" wrap="square" lIns="0" tIns="0" rIns="0" bIns="0" anchor="b" anchorCtr="0">
            <a:noAutofit/>
          </a:bodyPr>
          <a:lstStyle/>
          <a:p>
            <a:pPr marL="0" lvl="0" indent="0" algn="l" rtl="0">
              <a:lnSpc>
                <a:spcPct val="115000"/>
              </a:lnSpc>
              <a:spcBef>
                <a:spcPts val="0"/>
              </a:spcBef>
              <a:spcAft>
                <a:spcPts val="0"/>
              </a:spcAft>
              <a:buClr>
                <a:schemeClr val="dk1"/>
              </a:buClr>
              <a:buSzPts val="1100"/>
              <a:buFont typeface="Arial"/>
              <a:buNone/>
            </a:pPr>
            <a:r>
              <a:rPr lang="en" sz="800">
                <a:solidFill>
                  <a:srgbClr val="FFFFFF"/>
                </a:solidFill>
                <a:latin typeface="Open Sans Light"/>
                <a:ea typeface="Open Sans Light"/>
                <a:cs typeface="Open Sans Light"/>
                <a:sym typeface="Open Sans Light"/>
              </a:rPr>
              <a:t>© 2020 ThoughtWorks</a:t>
            </a:r>
            <a:endParaRPr sz="800" dirty="0">
              <a:solidFill>
                <a:srgbClr val="FFFFFF"/>
              </a:solidFill>
              <a:latin typeface="Open Sans Light"/>
              <a:ea typeface="Open Sans Light"/>
              <a:cs typeface="Open Sans Light"/>
              <a:sym typeface="Open Sans Light"/>
            </a:endParaRPr>
          </a:p>
        </p:txBody>
      </p:sp>
    </p:spTree>
    <p:extLst>
      <p:ext uri="{BB962C8B-B14F-4D97-AF65-F5344CB8AC3E}">
        <p14:creationId xmlns:p14="http://schemas.microsoft.com/office/powerpoint/2010/main" val="2279380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BCD839-1BD1-42B0-A474-BB09D0FF516C}"/>
              </a:ext>
            </a:extLst>
          </p:cNvPr>
          <p:cNvSpPr>
            <a:spLocks noGrp="1"/>
          </p:cNvSpPr>
          <p:nvPr>
            <p:ph type="title"/>
          </p:nvPr>
        </p:nvSpPr>
        <p:spPr>
          <a:xfrm>
            <a:off x="693419" y="508740"/>
            <a:ext cx="7716381" cy="613200"/>
          </a:xfrm>
        </p:spPr>
        <p:txBody>
          <a:bodyPr/>
          <a:lstStyle/>
          <a:p>
            <a:r>
              <a:rPr lang="zh-CN" altLang="en-US" sz="3200" dirty="0">
                <a:ln w="0"/>
                <a:solidFill>
                  <a:schemeClr val="tx1"/>
                </a:solidFill>
                <a:effectLst>
                  <a:outerShdw blurRad="38100" dist="19050" dir="2700000" algn="tl" rotWithShape="0">
                    <a:schemeClr val="dk1">
                      <a:alpha val="40000"/>
                    </a:schemeClr>
                  </a:outerShdw>
                </a:effectLst>
              </a:rPr>
              <a:t>目录</a:t>
            </a:r>
            <a:endParaRPr lang="zh-CN" altLang="en-US" sz="3200" dirty="0"/>
          </a:p>
        </p:txBody>
      </p:sp>
      <p:sp>
        <p:nvSpPr>
          <p:cNvPr id="3" name="文本占位符 2">
            <a:extLst>
              <a:ext uri="{FF2B5EF4-FFF2-40B4-BE49-F238E27FC236}">
                <a16:creationId xmlns:a16="http://schemas.microsoft.com/office/drawing/2014/main" id="{A7DEC09C-6722-40A5-A304-F12B4D67A2D8}"/>
              </a:ext>
            </a:extLst>
          </p:cNvPr>
          <p:cNvSpPr>
            <a:spLocks noGrp="1"/>
          </p:cNvSpPr>
          <p:nvPr>
            <p:ph type="body" idx="1"/>
          </p:nvPr>
        </p:nvSpPr>
        <p:spPr>
          <a:xfrm>
            <a:off x="803908" y="1384575"/>
            <a:ext cx="7495401" cy="3072885"/>
          </a:xfrm>
        </p:spPr>
        <p:txBody>
          <a:bodyPr/>
          <a:lstStyle/>
          <a:p>
            <a:r>
              <a:rPr lang="en-US" altLang="zh-CN" sz="2400" dirty="0">
                <a:ln w="0"/>
                <a:gradFill>
                  <a:gsLst>
                    <a:gs pos="21000">
                      <a:srgbClr val="53575C"/>
                    </a:gs>
                    <a:gs pos="88000">
                      <a:srgbClr val="C5C7CA"/>
                    </a:gs>
                  </a:gsLst>
                  <a:lin ang="5400000"/>
                </a:gradFill>
              </a:rPr>
              <a:t>Feign</a:t>
            </a:r>
            <a:r>
              <a:rPr lang="zh-CN" altLang="en-US" sz="2400" dirty="0">
                <a:ln w="0"/>
                <a:gradFill>
                  <a:gsLst>
                    <a:gs pos="21000">
                      <a:srgbClr val="53575C"/>
                    </a:gs>
                    <a:gs pos="88000">
                      <a:srgbClr val="C5C7CA"/>
                    </a:gs>
                  </a:gsLst>
                  <a:lin ang="5400000"/>
                </a:gradFill>
              </a:rPr>
              <a:t>是什么，如何工作的</a:t>
            </a:r>
            <a:endParaRPr lang="en-US" altLang="zh-CN" sz="2400" dirty="0">
              <a:ln w="0"/>
              <a:gradFill>
                <a:gsLst>
                  <a:gs pos="21000">
                    <a:srgbClr val="53575C"/>
                  </a:gs>
                  <a:gs pos="88000">
                    <a:srgbClr val="C5C7CA"/>
                  </a:gs>
                </a:gsLst>
                <a:lin ang="5400000"/>
              </a:gradFill>
            </a:endParaRPr>
          </a:p>
          <a:p>
            <a:r>
              <a:rPr lang="en-US" altLang="zh-CN" sz="2400" dirty="0">
                <a:ln w="0"/>
                <a:gradFill>
                  <a:gsLst>
                    <a:gs pos="21000">
                      <a:srgbClr val="53575C"/>
                    </a:gs>
                    <a:gs pos="88000">
                      <a:srgbClr val="C5C7CA"/>
                    </a:gs>
                  </a:gsLst>
                  <a:lin ang="5400000"/>
                </a:gradFill>
              </a:rPr>
              <a:t>Feign</a:t>
            </a:r>
            <a:r>
              <a:rPr lang="zh-CN" altLang="en-US" sz="2400" dirty="0">
                <a:ln w="0"/>
                <a:gradFill>
                  <a:gsLst>
                    <a:gs pos="21000">
                      <a:srgbClr val="53575C"/>
                    </a:gs>
                    <a:gs pos="88000">
                      <a:srgbClr val="C5C7CA"/>
                    </a:gs>
                  </a:gsLst>
                  <a:lin ang="5400000"/>
                </a:gradFill>
              </a:rPr>
              <a:t>简单实操，基本使用</a:t>
            </a:r>
            <a:endParaRPr lang="en-US" altLang="zh-CN" sz="2400" dirty="0">
              <a:ln w="0"/>
              <a:gradFill>
                <a:gsLst>
                  <a:gs pos="21000">
                    <a:srgbClr val="53575C"/>
                  </a:gs>
                  <a:gs pos="88000">
                    <a:srgbClr val="C5C7CA"/>
                  </a:gs>
                </a:gsLst>
                <a:lin ang="5400000"/>
              </a:gradFill>
            </a:endParaRPr>
          </a:p>
          <a:p>
            <a:r>
              <a:rPr lang="en-US" altLang="zh-CN" sz="2400" dirty="0">
                <a:ln w="0"/>
                <a:gradFill>
                  <a:gsLst>
                    <a:gs pos="21000">
                      <a:srgbClr val="53575C"/>
                    </a:gs>
                    <a:gs pos="88000">
                      <a:srgbClr val="C5C7CA"/>
                    </a:gs>
                  </a:gsLst>
                  <a:lin ang="5400000"/>
                </a:gradFill>
              </a:rPr>
              <a:t>Feign</a:t>
            </a:r>
            <a:r>
              <a:rPr lang="zh-CN" altLang="en-US" sz="2400" dirty="0">
                <a:ln w="0"/>
                <a:gradFill>
                  <a:gsLst>
                    <a:gs pos="21000">
                      <a:srgbClr val="53575C"/>
                    </a:gs>
                    <a:gs pos="88000">
                      <a:srgbClr val="C5C7CA"/>
                    </a:gs>
                  </a:gsLst>
                  <a:lin ang="5400000"/>
                </a:gradFill>
              </a:rPr>
              <a:t>的组件设计，源码流程浅析</a:t>
            </a:r>
            <a:endParaRPr lang="en-US" altLang="zh-CN" sz="2400" dirty="0">
              <a:ln w="0"/>
              <a:gradFill>
                <a:gsLst>
                  <a:gs pos="21000">
                    <a:srgbClr val="53575C"/>
                  </a:gs>
                  <a:gs pos="88000">
                    <a:srgbClr val="C5C7CA"/>
                  </a:gs>
                </a:gsLst>
                <a:lin ang="5400000"/>
              </a:gradFill>
            </a:endParaRPr>
          </a:p>
          <a:p>
            <a:r>
              <a:rPr lang="en-US" altLang="zh-CN" sz="2400" dirty="0">
                <a:ln w="0"/>
                <a:gradFill>
                  <a:gsLst>
                    <a:gs pos="21000">
                      <a:srgbClr val="53575C"/>
                    </a:gs>
                    <a:gs pos="88000">
                      <a:srgbClr val="C5C7CA"/>
                    </a:gs>
                  </a:gsLst>
                  <a:lin ang="5400000"/>
                </a:gradFill>
              </a:rPr>
              <a:t>Http</a:t>
            </a:r>
            <a:r>
              <a:rPr lang="zh-CN" altLang="en-US" sz="2400" dirty="0">
                <a:ln w="0"/>
                <a:gradFill>
                  <a:gsLst>
                    <a:gs pos="21000">
                      <a:srgbClr val="53575C"/>
                    </a:gs>
                    <a:gs pos="88000">
                      <a:srgbClr val="C5C7CA"/>
                    </a:gs>
                  </a:gsLst>
                  <a:lin ang="5400000"/>
                </a:gradFill>
              </a:rPr>
              <a:t>相关配置在哪里，如何调优</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组件自定义扩展</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排坑及最佳实践</a:t>
            </a:r>
          </a:p>
        </p:txBody>
      </p:sp>
      <p:sp>
        <p:nvSpPr>
          <p:cNvPr id="5" name="灯片编号占位符 4">
            <a:extLst>
              <a:ext uri="{FF2B5EF4-FFF2-40B4-BE49-F238E27FC236}">
                <a16:creationId xmlns:a16="http://schemas.microsoft.com/office/drawing/2014/main" id="{7E8D9C9D-3249-4293-A202-82CEF1FFCB1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spTree>
    <p:extLst>
      <p:ext uri="{BB962C8B-B14F-4D97-AF65-F5344CB8AC3E}">
        <p14:creationId xmlns:p14="http://schemas.microsoft.com/office/powerpoint/2010/main" val="15609562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en-US" altLang="zh-CN" b="0" i="0" noProof="1"/>
              <a:t>Feign</a:t>
            </a:r>
            <a:r>
              <a:rPr lang="zh-CN" altLang="en-US" noProof="1"/>
              <a:t>是什么</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3</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9" name="图片 18">
            <a:extLst>
              <a:ext uri="{FF2B5EF4-FFF2-40B4-BE49-F238E27FC236}">
                <a16:creationId xmlns:a16="http://schemas.microsoft.com/office/drawing/2014/main" id="{3FB955EA-8385-4EB1-8BD3-908883D6444F}"/>
              </a:ext>
            </a:extLst>
          </p:cNvPr>
          <p:cNvPicPr>
            <a:picLocks noChangeAspect="1"/>
          </p:cNvPicPr>
          <p:nvPr/>
        </p:nvPicPr>
        <p:blipFill>
          <a:blip r:embed="rId8"/>
          <a:stretch>
            <a:fillRect/>
          </a:stretch>
        </p:blipFill>
        <p:spPr>
          <a:xfrm>
            <a:off x="539646" y="1851445"/>
            <a:ext cx="5096253" cy="3294840"/>
          </a:xfrm>
          <a:prstGeom prst="rect">
            <a:avLst/>
          </a:prstGeom>
        </p:spPr>
      </p:pic>
      <p:sp>
        <p:nvSpPr>
          <p:cNvPr id="21" name="文本框 20">
            <a:extLst>
              <a:ext uri="{FF2B5EF4-FFF2-40B4-BE49-F238E27FC236}">
                <a16:creationId xmlns:a16="http://schemas.microsoft.com/office/drawing/2014/main" id="{4FEAB047-D614-461E-977E-E1B35F68808F}"/>
              </a:ext>
            </a:extLst>
          </p:cNvPr>
          <p:cNvSpPr txBox="1"/>
          <p:nvPr/>
        </p:nvSpPr>
        <p:spPr>
          <a:xfrm>
            <a:off x="449705" y="1112781"/>
            <a:ext cx="8050036" cy="738664"/>
          </a:xfrm>
          <a:prstGeom prst="rect">
            <a:avLst/>
          </a:prstGeom>
          <a:noFill/>
        </p:spPr>
        <p:txBody>
          <a:bodyPr wrap="square" rtlCol="0">
            <a:spAutoFit/>
          </a:bodyPr>
          <a:lstStyle/>
          <a:p>
            <a:r>
              <a:rPr lang="zh-CN" altLang="en-US" b="0" i="0" dirty="0">
                <a:solidFill>
                  <a:srgbClr val="24292E"/>
                </a:solidFill>
                <a:effectLst/>
                <a:latin typeface="Microsoft YaHei" panose="020B0503020204020204" pitchFamily="34" charset="-122"/>
                <a:ea typeface="Microsoft YaHei" panose="020B0503020204020204" pitchFamily="34" charset="-122"/>
              </a:rPr>
              <a:t>在</a:t>
            </a:r>
            <a:r>
              <a:rPr lang="en-US" altLang="zh-CN" b="0" i="0" dirty="0">
                <a:solidFill>
                  <a:srgbClr val="24292E"/>
                </a:solidFill>
                <a:effectLst/>
                <a:latin typeface="Microsoft YaHei" panose="020B0503020204020204" pitchFamily="34" charset="-122"/>
                <a:ea typeface="Microsoft YaHei" panose="020B0503020204020204" pitchFamily="34" charset="-122"/>
              </a:rPr>
              <a:t>(</a:t>
            </a:r>
            <a:r>
              <a:rPr lang="zh-CN" altLang="en-US" b="0" i="0" dirty="0">
                <a:solidFill>
                  <a:srgbClr val="24292E"/>
                </a:solidFill>
                <a:effectLst/>
                <a:latin typeface="Microsoft YaHei" panose="020B0503020204020204" pitchFamily="34" charset="-122"/>
                <a:ea typeface="Microsoft YaHei" panose="020B0503020204020204" pitchFamily="34" charset="-122"/>
              </a:rPr>
              <a:t>微</a:t>
            </a:r>
            <a:r>
              <a:rPr lang="en-US" altLang="zh-CN" b="0" i="0" dirty="0">
                <a:solidFill>
                  <a:srgbClr val="24292E"/>
                </a:solidFill>
                <a:effectLst/>
                <a:latin typeface="Microsoft YaHei" panose="020B0503020204020204" pitchFamily="34" charset="-122"/>
                <a:ea typeface="Microsoft YaHei" panose="020B0503020204020204" pitchFamily="34" charset="-122"/>
              </a:rPr>
              <a:t>)</a:t>
            </a:r>
            <a:r>
              <a:rPr lang="zh-CN" altLang="en-US" b="0" i="0" dirty="0">
                <a:solidFill>
                  <a:srgbClr val="24292E"/>
                </a:solidFill>
                <a:effectLst/>
                <a:latin typeface="Microsoft YaHei" panose="020B0503020204020204" pitchFamily="34" charset="-122"/>
                <a:ea typeface="Microsoft YaHei" panose="020B0503020204020204" pitchFamily="34" charset="-122"/>
              </a:rPr>
              <a:t>服务调用的场景中，我们经常调用基于</a:t>
            </a:r>
            <a:r>
              <a:rPr lang="en-US" altLang="zh-CN" b="0" i="0" dirty="0">
                <a:solidFill>
                  <a:srgbClr val="24292E"/>
                </a:solidFill>
                <a:effectLst/>
                <a:latin typeface="Microsoft YaHei" panose="020B0503020204020204" pitchFamily="34" charset="-122"/>
                <a:ea typeface="Microsoft YaHei" panose="020B0503020204020204" pitchFamily="34" charset="-122"/>
              </a:rPr>
              <a:t>Http</a:t>
            </a:r>
            <a:r>
              <a:rPr lang="zh-CN" altLang="en-US" b="0" i="0" dirty="0">
                <a:solidFill>
                  <a:srgbClr val="24292E"/>
                </a:solidFill>
                <a:effectLst/>
                <a:latin typeface="Microsoft YaHei" panose="020B0503020204020204" pitchFamily="34" charset="-122"/>
                <a:ea typeface="Microsoft YaHei" panose="020B0503020204020204" pitchFamily="34" charset="-122"/>
              </a:rPr>
              <a:t>协议的服务，而我们经常使用到的框架可能有</a:t>
            </a:r>
            <a:r>
              <a:rPr lang="en-US" altLang="zh-CN" b="1" i="0" dirty="0">
                <a:solidFill>
                  <a:srgbClr val="24292E"/>
                </a:solidFill>
                <a:effectLst/>
                <a:latin typeface="Microsoft YaHei" panose="020B0503020204020204" pitchFamily="34" charset="-122"/>
                <a:ea typeface="Microsoft YaHei" panose="020B0503020204020204" pitchFamily="34" charset="-122"/>
              </a:rPr>
              <a:t>HttpURLConnection</a:t>
            </a:r>
            <a:r>
              <a:rPr lang="zh-CN" altLang="en-US" b="0" i="0" dirty="0">
                <a:solidFill>
                  <a:srgbClr val="24292E"/>
                </a:solidFill>
                <a:effectLst/>
                <a:latin typeface="Microsoft YaHei" panose="020B0503020204020204" pitchFamily="34" charset="-122"/>
                <a:ea typeface="Microsoft YaHei" panose="020B0503020204020204" pitchFamily="34" charset="-122"/>
              </a:rPr>
              <a:t>、</a:t>
            </a:r>
            <a:r>
              <a:rPr lang="en-US" altLang="zh-CN" b="1" i="0" dirty="0">
                <a:solidFill>
                  <a:srgbClr val="24292E"/>
                </a:solidFill>
                <a:effectLst/>
                <a:latin typeface="Microsoft YaHei" panose="020B0503020204020204" pitchFamily="34" charset="-122"/>
                <a:ea typeface="Microsoft YaHei" panose="020B0503020204020204" pitchFamily="34" charset="-122"/>
              </a:rPr>
              <a:t>Apache HttpComponnets</a:t>
            </a:r>
            <a:r>
              <a:rPr lang="zh-CN" altLang="en-US" b="0" i="0" dirty="0">
                <a:solidFill>
                  <a:srgbClr val="24292E"/>
                </a:solidFill>
                <a:effectLst/>
                <a:latin typeface="Microsoft YaHei" panose="020B0503020204020204" pitchFamily="34" charset="-122"/>
                <a:ea typeface="Microsoft YaHei" panose="020B0503020204020204" pitchFamily="34" charset="-122"/>
              </a:rPr>
              <a:t>、</a:t>
            </a:r>
            <a:r>
              <a:rPr lang="en-US" altLang="zh-CN" b="1" i="0" dirty="0">
                <a:solidFill>
                  <a:srgbClr val="24292E"/>
                </a:solidFill>
                <a:effectLst/>
                <a:latin typeface="Microsoft YaHei" panose="020B0503020204020204" pitchFamily="34" charset="-122"/>
                <a:ea typeface="Microsoft YaHei" panose="020B0503020204020204" pitchFamily="34" charset="-122"/>
              </a:rPr>
              <a:t>OkHttp3</a:t>
            </a:r>
            <a:r>
              <a:rPr lang="en-US" altLang="zh-CN" b="0" i="0" dirty="0">
                <a:solidFill>
                  <a:srgbClr val="24292E"/>
                </a:solidFill>
                <a:effectLst/>
                <a:latin typeface="Microsoft YaHei" panose="020B0503020204020204" pitchFamily="34" charset="-122"/>
                <a:ea typeface="Microsoft YaHei" panose="020B0503020204020204" pitchFamily="34" charset="-122"/>
              </a:rPr>
              <a:t> </a:t>
            </a:r>
            <a:r>
              <a:rPr lang="zh-CN" altLang="en-US" b="0" i="0" dirty="0">
                <a:solidFill>
                  <a:srgbClr val="24292E"/>
                </a:solidFill>
                <a:effectLst/>
                <a:latin typeface="Microsoft YaHei" panose="020B0503020204020204" pitchFamily="34" charset="-122"/>
                <a:ea typeface="Microsoft YaHei" panose="020B0503020204020204" pitchFamily="34" charset="-122"/>
              </a:rPr>
              <a:t>、</a:t>
            </a:r>
            <a:r>
              <a:rPr lang="en-US" altLang="zh-CN" b="1" i="0" dirty="0">
                <a:solidFill>
                  <a:srgbClr val="24292E"/>
                </a:solidFill>
                <a:effectLst/>
                <a:latin typeface="Microsoft YaHei" panose="020B0503020204020204" pitchFamily="34" charset="-122"/>
                <a:ea typeface="Microsoft YaHei" panose="020B0503020204020204" pitchFamily="34" charset="-122"/>
              </a:rPr>
              <a:t>Netty</a:t>
            </a:r>
            <a:r>
              <a:rPr lang="zh-CN" altLang="en-US" b="0" i="0" dirty="0">
                <a:solidFill>
                  <a:srgbClr val="24292E"/>
                </a:solidFill>
                <a:effectLst/>
                <a:latin typeface="Microsoft YaHei" panose="020B0503020204020204" pitchFamily="34" charset="-122"/>
                <a:ea typeface="Microsoft YaHei" panose="020B0503020204020204" pitchFamily="34" charset="-122"/>
              </a:rPr>
              <a:t>等等，这些框架在基于自身的专注点提供了自身特性。而从角色划分上来看，他们的职能是一致的提供</a:t>
            </a:r>
            <a:r>
              <a:rPr lang="en-US" altLang="zh-CN" b="0" i="0" dirty="0">
                <a:solidFill>
                  <a:srgbClr val="24292E"/>
                </a:solidFill>
                <a:effectLst/>
                <a:latin typeface="Microsoft YaHei" panose="020B0503020204020204" pitchFamily="34" charset="-122"/>
                <a:ea typeface="Microsoft YaHei" panose="020B0503020204020204" pitchFamily="34" charset="-122"/>
              </a:rPr>
              <a:t>Http</a:t>
            </a:r>
            <a:r>
              <a:rPr lang="zh-CN" altLang="en-US" b="0" i="0" dirty="0">
                <a:solidFill>
                  <a:srgbClr val="24292E"/>
                </a:solidFill>
                <a:effectLst/>
                <a:latin typeface="Microsoft YaHei" panose="020B0503020204020204" pitchFamily="34" charset="-122"/>
                <a:ea typeface="Microsoft YaHei" panose="020B0503020204020204" pitchFamily="34" charset="-122"/>
              </a:rPr>
              <a:t>调用服务</a:t>
            </a:r>
          </a:p>
        </p:txBody>
      </p:sp>
      <p:sp>
        <p:nvSpPr>
          <p:cNvPr id="24" name="椭圆 23">
            <a:extLst>
              <a:ext uri="{FF2B5EF4-FFF2-40B4-BE49-F238E27FC236}">
                <a16:creationId xmlns:a16="http://schemas.microsoft.com/office/drawing/2014/main" id="{FB88D44D-1752-479B-937C-BDBAF63386AF}"/>
              </a:ext>
            </a:extLst>
          </p:cNvPr>
          <p:cNvSpPr/>
          <p:nvPr/>
        </p:nvSpPr>
        <p:spPr>
          <a:xfrm>
            <a:off x="5846440" y="2283090"/>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HttpUrLConnection</a:t>
            </a:r>
            <a:endParaRPr lang="zh-CN" altLang="en-US" dirty="0"/>
          </a:p>
        </p:txBody>
      </p:sp>
      <p:sp>
        <p:nvSpPr>
          <p:cNvPr id="26" name="椭圆 25">
            <a:extLst>
              <a:ext uri="{FF2B5EF4-FFF2-40B4-BE49-F238E27FC236}">
                <a16:creationId xmlns:a16="http://schemas.microsoft.com/office/drawing/2014/main" id="{9AA5B629-3846-4D34-AA2A-EFBE5E1069CB}"/>
              </a:ext>
            </a:extLst>
          </p:cNvPr>
          <p:cNvSpPr/>
          <p:nvPr/>
        </p:nvSpPr>
        <p:spPr>
          <a:xfrm>
            <a:off x="5846440" y="2865765"/>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Apache HTTPComponnets</a:t>
            </a:r>
            <a:endParaRPr lang="zh-CN" altLang="en-US" dirty="0"/>
          </a:p>
        </p:txBody>
      </p:sp>
      <p:sp>
        <p:nvSpPr>
          <p:cNvPr id="27" name="椭圆 26">
            <a:extLst>
              <a:ext uri="{FF2B5EF4-FFF2-40B4-BE49-F238E27FC236}">
                <a16:creationId xmlns:a16="http://schemas.microsoft.com/office/drawing/2014/main" id="{F1961FFA-9BCA-499E-A847-755F0ED4CBDF}"/>
              </a:ext>
            </a:extLst>
          </p:cNvPr>
          <p:cNvSpPr/>
          <p:nvPr/>
        </p:nvSpPr>
        <p:spPr>
          <a:xfrm>
            <a:off x="5846440" y="3448440"/>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OkHttp3</a:t>
            </a:r>
            <a:endParaRPr lang="zh-CN" altLang="en-US" dirty="0"/>
          </a:p>
        </p:txBody>
      </p:sp>
      <p:sp>
        <p:nvSpPr>
          <p:cNvPr id="28" name="椭圆 27">
            <a:extLst>
              <a:ext uri="{FF2B5EF4-FFF2-40B4-BE49-F238E27FC236}">
                <a16:creationId xmlns:a16="http://schemas.microsoft.com/office/drawing/2014/main" id="{145A6287-5D47-4D5C-886E-D3A21DD3FBEA}"/>
              </a:ext>
            </a:extLst>
          </p:cNvPr>
          <p:cNvSpPr/>
          <p:nvPr/>
        </p:nvSpPr>
        <p:spPr>
          <a:xfrm>
            <a:off x="5846440" y="4027633"/>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t>
            </a:r>
            <a:endParaRPr lang="zh-CN" altLang="en-US" dirty="0"/>
          </a:p>
        </p:txBody>
      </p:sp>
    </p:spTree>
    <p:extLst>
      <p:ext uri="{BB962C8B-B14F-4D97-AF65-F5344CB8AC3E}">
        <p14:creationId xmlns:p14="http://schemas.microsoft.com/office/powerpoint/2010/main" val="27059988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sz="2800" b="0" i="0" dirty="0">
                <a:solidFill>
                  <a:srgbClr val="323232"/>
                </a:solidFill>
                <a:effectLst/>
                <a:latin typeface="微软雅黑" panose="020B0503020204020204" pitchFamily="34" charset="-122"/>
                <a:ea typeface="微软雅黑" panose="020B0503020204020204" pitchFamily="34" charset="-122"/>
              </a:rPr>
              <a:t>Feign</a:t>
            </a:r>
            <a:r>
              <a:rPr lang="zh-CN" altLang="en-US" dirty="0">
                <a:solidFill>
                  <a:srgbClr val="323232"/>
                </a:solidFill>
                <a:latin typeface="微软雅黑" panose="020B0503020204020204" pitchFamily="34" charset="-122"/>
                <a:ea typeface="微软雅黑" panose="020B0503020204020204" pitchFamily="34" charset="-122"/>
              </a:rPr>
              <a:t>解决的问题</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4</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文本占位符 2">
            <a:extLst>
              <a:ext uri="{FF2B5EF4-FFF2-40B4-BE49-F238E27FC236}">
                <a16:creationId xmlns:a16="http://schemas.microsoft.com/office/drawing/2014/main" id="{CAE67EC7-4BCE-410E-9CCD-D352A0DF1EBB}"/>
              </a:ext>
            </a:extLst>
          </p:cNvPr>
          <p:cNvSpPr>
            <a:spLocks noGrp="1"/>
          </p:cNvSpPr>
          <p:nvPr>
            <p:ph type="body" idx="1"/>
          </p:nvPr>
        </p:nvSpPr>
        <p:spPr>
          <a:xfrm>
            <a:off x="662911" y="1367849"/>
            <a:ext cx="7495401" cy="3261301"/>
          </a:xfrm>
        </p:spPr>
        <p:txBody>
          <a:bodyPr/>
          <a:lstStyle/>
          <a:p>
            <a:pPr algn="l"/>
            <a:r>
              <a:rPr lang="en-US" altLang="zh-CN" sz="2000" b="0" i="0" dirty="0">
                <a:solidFill>
                  <a:srgbClr val="323232"/>
                </a:solidFill>
                <a:effectLst/>
                <a:latin typeface="微软雅黑" panose="020B0503020204020204" pitchFamily="34" charset="-122"/>
                <a:ea typeface="微软雅黑" panose="020B0503020204020204" pitchFamily="34" charset="-122"/>
              </a:rPr>
              <a:t>1.</a:t>
            </a:r>
            <a:r>
              <a:rPr lang="zh-CN" altLang="en-US" sz="2000" b="1" i="0" dirty="0">
                <a:solidFill>
                  <a:srgbClr val="323232"/>
                </a:solidFill>
                <a:effectLst/>
                <a:latin typeface="微软雅黑" panose="020B0503020204020204" pitchFamily="34" charset="-122"/>
                <a:ea typeface="微软雅黑" panose="020B0503020204020204" pitchFamily="34" charset="-122"/>
              </a:rPr>
              <a:t>封装</a:t>
            </a:r>
            <a:r>
              <a:rPr lang="en-US" altLang="zh-CN" sz="2000" b="1" i="0" dirty="0">
                <a:solidFill>
                  <a:srgbClr val="323232"/>
                </a:solidFill>
                <a:effectLst/>
                <a:latin typeface="微软雅黑" panose="020B0503020204020204" pitchFamily="34" charset="-122"/>
                <a:ea typeface="微软雅黑" panose="020B0503020204020204" pitchFamily="34" charset="-122"/>
              </a:rPr>
              <a:t>Http</a:t>
            </a:r>
            <a:r>
              <a:rPr lang="zh-CN" altLang="en-US" sz="2000" b="1" i="0" dirty="0">
                <a:solidFill>
                  <a:srgbClr val="323232"/>
                </a:solidFill>
                <a:effectLst/>
                <a:latin typeface="微软雅黑" panose="020B0503020204020204" pitchFamily="34" charset="-122"/>
                <a:ea typeface="微软雅黑" panose="020B0503020204020204" pitchFamily="34" charset="-122"/>
              </a:rPr>
              <a:t>请求，面向接口编程</a:t>
            </a:r>
            <a:r>
              <a:rPr lang="zh-CN" altLang="en-US" sz="2000" b="0" i="0" dirty="0">
                <a:solidFill>
                  <a:srgbClr val="323232"/>
                </a:solidFill>
                <a:effectLst/>
                <a:latin typeface="微软雅黑" panose="020B0503020204020204" pitchFamily="34" charset="-122"/>
                <a:ea typeface="微软雅黑" panose="020B0503020204020204" pitchFamily="34" charset="-122"/>
              </a:rPr>
              <a:t>。对底层调用框架</a:t>
            </a:r>
            <a:r>
              <a:rPr lang="en-US" altLang="zh-CN" sz="2000" b="0" i="0" dirty="0">
                <a:solidFill>
                  <a:srgbClr val="323232"/>
                </a:solidFill>
                <a:effectLst/>
                <a:latin typeface="微软雅黑" panose="020B0503020204020204" pitchFamily="34" charset="-122"/>
                <a:ea typeface="微软雅黑" panose="020B0503020204020204" pitchFamily="34" charset="-122"/>
              </a:rPr>
              <a:t>HttpURLConnection</a:t>
            </a:r>
            <a:r>
              <a:rPr lang="zh-CN" altLang="en-US" sz="2000" b="0" i="0" dirty="0">
                <a:solidFill>
                  <a:srgbClr val="323232"/>
                </a:solidFill>
                <a:effectLst/>
                <a:latin typeface="微软雅黑" panose="020B0503020204020204" pitchFamily="34" charset="-122"/>
                <a:ea typeface="微软雅黑" panose="020B0503020204020204" pitchFamily="34" charset="-122"/>
              </a:rPr>
              <a:t>、</a:t>
            </a:r>
            <a:r>
              <a:rPr lang="en-US" altLang="zh-CN" sz="2000" b="0" i="0" dirty="0">
                <a:solidFill>
                  <a:srgbClr val="323232"/>
                </a:solidFill>
                <a:effectLst/>
                <a:latin typeface="微软雅黑" panose="020B0503020204020204" pitchFamily="34" charset="-122"/>
                <a:ea typeface="微软雅黑" panose="020B0503020204020204" pitchFamily="34" charset="-122"/>
              </a:rPr>
              <a:t>Apache HttpComponnets</a:t>
            </a:r>
            <a:r>
              <a:rPr lang="zh-CN" altLang="en-US" sz="2000" b="0" i="0" dirty="0">
                <a:solidFill>
                  <a:srgbClr val="323232"/>
                </a:solidFill>
                <a:effectLst/>
                <a:latin typeface="微软雅黑" panose="020B0503020204020204" pitchFamily="34" charset="-122"/>
                <a:ea typeface="微软雅黑" panose="020B0503020204020204" pitchFamily="34" charset="-122"/>
              </a:rPr>
              <a:t>等封装，框架本身关注自身特性，从角色划分上看，他们的职能是统一提供给</a:t>
            </a:r>
            <a:r>
              <a:rPr lang="en-US" altLang="zh-CN" sz="2000" b="0" i="0" dirty="0">
                <a:solidFill>
                  <a:srgbClr val="323232"/>
                </a:solidFill>
                <a:effectLst/>
                <a:latin typeface="微软雅黑" panose="020B0503020204020204" pitchFamily="34" charset="-122"/>
                <a:ea typeface="微软雅黑" panose="020B0503020204020204" pitchFamily="34" charset="-122"/>
              </a:rPr>
              <a:t>http</a:t>
            </a:r>
            <a:r>
              <a:rPr lang="zh-CN" altLang="en-US" sz="2000" b="0" i="0" dirty="0">
                <a:solidFill>
                  <a:srgbClr val="323232"/>
                </a:solidFill>
                <a:effectLst/>
                <a:latin typeface="微软雅黑" panose="020B0503020204020204" pitchFamily="34" charset="-122"/>
                <a:ea typeface="微软雅黑" panose="020B0503020204020204" pitchFamily="34" charset="-122"/>
              </a:rPr>
              <a:t>服务</a:t>
            </a:r>
          </a:p>
          <a:p>
            <a:pPr algn="l"/>
            <a:r>
              <a:rPr lang="zh-CN" altLang="en-US" sz="2000" b="0" i="0" dirty="0">
                <a:solidFill>
                  <a:srgbClr val="323232"/>
                </a:solidFill>
                <a:effectLst/>
                <a:latin typeface="微软雅黑" panose="020B0503020204020204" pitchFamily="34" charset="-122"/>
                <a:ea typeface="微软雅黑" panose="020B0503020204020204" pitchFamily="34" charset="-122"/>
              </a:rPr>
              <a:t>* </a:t>
            </a:r>
            <a:r>
              <a:rPr lang="en-US" altLang="zh-CN" sz="2000" b="0" i="0" dirty="0">
                <a:solidFill>
                  <a:srgbClr val="323232"/>
                </a:solidFill>
                <a:effectLst/>
                <a:latin typeface="微软雅黑" panose="020B0503020204020204" pitchFamily="34" charset="-122"/>
                <a:ea typeface="微软雅黑" panose="020B0503020204020204" pitchFamily="34" charset="-122"/>
              </a:rPr>
              <a:t>2.</a:t>
            </a:r>
            <a:r>
              <a:rPr lang="zh-CN" altLang="en-US" sz="2000" b="0" i="0" dirty="0">
                <a:solidFill>
                  <a:srgbClr val="323232"/>
                </a:solidFill>
                <a:effectLst/>
                <a:latin typeface="微软雅黑" panose="020B0503020204020204" pitchFamily="34" charset="-122"/>
                <a:ea typeface="微软雅黑" panose="020B0503020204020204" pitchFamily="34" charset="-122"/>
              </a:rPr>
              <a:t>基于</a:t>
            </a:r>
            <a:r>
              <a:rPr lang="en-US" altLang="zh-CN" sz="2000" b="0" i="0" dirty="0" err="1">
                <a:solidFill>
                  <a:srgbClr val="323232"/>
                </a:solidFill>
                <a:effectLst/>
                <a:latin typeface="微软雅黑" panose="020B0503020204020204" pitchFamily="34" charset="-122"/>
                <a:ea typeface="微软雅黑" panose="020B0503020204020204" pitchFamily="34" charset="-122"/>
              </a:rPr>
              <a:t>SpringMVC</a:t>
            </a:r>
            <a:r>
              <a:rPr lang="zh-CN" altLang="en-US" sz="2000" b="0" i="0" dirty="0">
                <a:solidFill>
                  <a:srgbClr val="323232"/>
                </a:solidFill>
                <a:effectLst/>
                <a:latin typeface="微软雅黑" panose="020B0503020204020204" pitchFamily="34" charset="-122"/>
                <a:ea typeface="微软雅黑" panose="020B0503020204020204" pitchFamily="34" charset="-122"/>
              </a:rPr>
              <a:t>协议规范，使用</a:t>
            </a:r>
            <a:r>
              <a:rPr lang="en-US" altLang="zh-CN" sz="2000" b="0" i="0" dirty="0" err="1">
                <a:solidFill>
                  <a:srgbClr val="323232"/>
                </a:solidFill>
                <a:effectLst/>
                <a:latin typeface="微软雅黑" panose="020B0503020204020204" pitchFamily="34" charset="-122"/>
                <a:ea typeface="微软雅黑" panose="020B0503020204020204" pitchFamily="34" charset="-122"/>
              </a:rPr>
              <a:t>SpringMVC</a:t>
            </a:r>
            <a:r>
              <a:rPr lang="zh-CN" altLang="en-US" sz="2000" b="0" i="0" dirty="0">
                <a:solidFill>
                  <a:srgbClr val="323232"/>
                </a:solidFill>
                <a:effectLst/>
                <a:latin typeface="微软雅黑" panose="020B0503020204020204" pitchFamily="34" charset="-122"/>
                <a:ea typeface="微软雅黑" panose="020B0503020204020204" pitchFamily="34" charset="-122"/>
              </a:rPr>
              <a:t>的注解来完成解析，降低学习成本，</a:t>
            </a:r>
            <a:r>
              <a:rPr lang="zh-CN" altLang="en-US" sz="2000" i="0" dirty="0">
                <a:solidFill>
                  <a:srgbClr val="323232"/>
                </a:solidFill>
                <a:effectLst/>
                <a:latin typeface="微软雅黑" panose="020B0503020204020204" pitchFamily="34" charset="-122"/>
                <a:ea typeface="微软雅黑" panose="020B0503020204020204" pitchFamily="34" charset="-122"/>
              </a:rPr>
              <a:t>调用方请求服务端接口就像写服务端代码一样</a:t>
            </a:r>
            <a:r>
              <a:rPr lang="zh-CN" altLang="en-US" sz="2000" b="0" i="0" dirty="0">
                <a:solidFill>
                  <a:srgbClr val="323232"/>
                </a:solidFill>
                <a:effectLst/>
                <a:latin typeface="微软雅黑" panose="020B0503020204020204" pitchFamily="34" charset="-122"/>
                <a:ea typeface="微软雅黑" panose="020B0503020204020204" pitchFamily="34" charset="-122"/>
              </a:rPr>
              <a:t>，只需要引入服务端发布的</a:t>
            </a:r>
            <a:r>
              <a:rPr lang="en-US" altLang="zh-CN" sz="2000" b="0" i="0" dirty="0">
                <a:solidFill>
                  <a:srgbClr val="323232"/>
                </a:solidFill>
                <a:effectLst/>
                <a:latin typeface="微软雅黑" panose="020B0503020204020204" pitchFamily="34" charset="-122"/>
                <a:ea typeface="微软雅黑" panose="020B0503020204020204" pitchFamily="34" charset="-122"/>
              </a:rPr>
              <a:t>SDK</a:t>
            </a:r>
          </a:p>
          <a:p>
            <a:pPr marL="127000" indent="0" algn="l">
              <a:buNone/>
            </a:pPr>
            <a:r>
              <a:rPr lang="zh-CN" altLang="en-US" sz="2000" b="0" i="0" dirty="0">
                <a:solidFill>
                  <a:srgbClr val="323232"/>
                </a:solidFill>
                <a:effectLst/>
                <a:latin typeface="微软雅黑" panose="020B0503020204020204" pitchFamily="34" charset="-122"/>
                <a:ea typeface="微软雅黑" panose="020B0503020204020204" pitchFamily="34" charset="-122"/>
              </a:rPr>
              <a:t>   （产生的问题：</a:t>
            </a:r>
            <a:r>
              <a:rPr lang="zh-CN" altLang="en-US" sz="2000" dirty="0">
                <a:solidFill>
                  <a:srgbClr val="323232"/>
                </a:solidFill>
                <a:latin typeface="微软雅黑" panose="020B0503020204020204" pitchFamily="34" charset="-122"/>
                <a:ea typeface="微软雅黑" panose="020B0503020204020204" pitchFamily="34" charset="-122"/>
              </a:rPr>
              <a:t>项目构建期</a:t>
            </a:r>
            <a:r>
              <a:rPr lang="zh-CN" altLang="en-US" sz="2000" b="0" i="0" dirty="0">
                <a:solidFill>
                  <a:srgbClr val="323232"/>
                </a:solidFill>
                <a:effectLst/>
                <a:latin typeface="微软雅黑" panose="020B0503020204020204" pitchFamily="34" charset="-122"/>
                <a:ea typeface="微软雅黑" panose="020B0503020204020204" pitchFamily="34" charset="-122"/>
              </a:rPr>
              <a:t>依赖）</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14818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zh-CN" altLang="en-US" sz="2800" b="0" i="0" dirty="0">
                <a:solidFill>
                  <a:srgbClr val="323232"/>
                </a:solidFill>
                <a:effectLst/>
                <a:latin typeface="微软雅黑" panose="020B0503020204020204" pitchFamily="34" charset="-122"/>
                <a:ea typeface="微软雅黑" panose="020B0503020204020204" pitchFamily="34" charset="-122"/>
              </a:rPr>
              <a:t>* </a:t>
            </a:r>
            <a:r>
              <a:rPr lang="en-US" altLang="zh-CN" sz="2800" b="0" i="0" dirty="0">
                <a:solidFill>
                  <a:srgbClr val="323232"/>
                </a:solidFill>
                <a:effectLst/>
                <a:latin typeface="微软雅黑" panose="020B0503020204020204" pitchFamily="34" charset="-122"/>
                <a:ea typeface="微软雅黑" panose="020B0503020204020204" pitchFamily="34" charset="-122"/>
              </a:rPr>
              <a:t>Feign</a:t>
            </a:r>
            <a:r>
              <a:rPr lang="zh-CN" altLang="en-US" dirty="0">
                <a:solidFill>
                  <a:srgbClr val="323232"/>
                </a:solidFill>
                <a:latin typeface="微软雅黑" panose="020B0503020204020204" pitchFamily="34" charset="-122"/>
                <a:ea typeface="微软雅黑" panose="020B0503020204020204" pitchFamily="34" charset="-122"/>
              </a:rPr>
              <a:t>和</a:t>
            </a:r>
            <a:r>
              <a:rPr lang="en-US" altLang="zh-CN" dirty="0">
                <a:solidFill>
                  <a:srgbClr val="323232"/>
                </a:solidFill>
                <a:latin typeface="微软雅黑" panose="020B0503020204020204" pitchFamily="34" charset="-122"/>
                <a:ea typeface="微软雅黑" panose="020B0503020204020204" pitchFamily="34" charset="-122"/>
              </a:rPr>
              <a:t>Open Feign</a:t>
            </a:r>
            <a:r>
              <a:rPr lang="zh-CN" altLang="en-US" dirty="0">
                <a:solidFill>
                  <a:srgbClr val="323232"/>
                </a:solidFill>
                <a:latin typeface="微软雅黑" panose="020B0503020204020204" pitchFamily="34" charset="-122"/>
                <a:ea typeface="微软雅黑" panose="020B0503020204020204" pitchFamily="34" charset="-122"/>
              </a:rPr>
              <a:t>差异</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5</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文本占位符 2">
            <a:extLst>
              <a:ext uri="{FF2B5EF4-FFF2-40B4-BE49-F238E27FC236}">
                <a16:creationId xmlns:a16="http://schemas.microsoft.com/office/drawing/2014/main" id="{CAE67EC7-4BCE-410E-9CCD-D352A0DF1EBB}"/>
              </a:ext>
            </a:extLst>
          </p:cNvPr>
          <p:cNvSpPr>
            <a:spLocks noGrp="1"/>
          </p:cNvSpPr>
          <p:nvPr>
            <p:ph type="body" idx="1"/>
          </p:nvPr>
        </p:nvSpPr>
        <p:spPr>
          <a:xfrm>
            <a:off x="662911" y="1367849"/>
            <a:ext cx="7495401" cy="3261301"/>
          </a:xfrm>
        </p:spPr>
        <p:txBody>
          <a:bodyPr/>
          <a:lstStyle/>
          <a:p>
            <a:pPr marL="127000" indent="0" algn="l">
              <a:buNone/>
            </a:pPr>
            <a:r>
              <a:rPr lang="zh-CN" altLang="en-US" sz="2000" i="0" dirty="0">
                <a:solidFill>
                  <a:srgbClr val="323232"/>
                </a:solidFill>
                <a:effectLst/>
                <a:latin typeface="微软雅黑" panose="020B0503020204020204" pitchFamily="34" charset="-122"/>
                <a:ea typeface="微软雅黑" panose="020B0503020204020204" pitchFamily="34" charset="-122"/>
              </a:rPr>
              <a:t>首先需要明确：他俩是属于同一个东西</a:t>
            </a:r>
            <a:endParaRPr lang="en-US" altLang="zh-CN" sz="2000" i="0" dirty="0">
              <a:solidFill>
                <a:srgbClr val="323232"/>
              </a:solidFill>
              <a:effectLst/>
              <a:latin typeface="微软雅黑" panose="020B0503020204020204" pitchFamily="34" charset="-122"/>
              <a:ea typeface="微软雅黑" panose="020B0503020204020204" pitchFamily="34" charset="-122"/>
            </a:endParaRPr>
          </a:p>
          <a:p>
            <a:pPr algn="l"/>
            <a:r>
              <a:rPr lang="en-US" altLang="zh-CN" sz="2000" b="0" i="0" dirty="0">
                <a:solidFill>
                  <a:srgbClr val="323232"/>
                </a:solidFill>
                <a:effectLst/>
                <a:latin typeface="微软雅黑" panose="020B0503020204020204" pitchFamily="34" charset="-122"/>
                <a:ea typeface="微软雅黑" panose="020B0503020204020204" pitchFamily="34" charset="-122"/>
              </a:rPr>
              <a:t>1.</a:t>
            </a:r>
            <a:r>
              <a:rPr lang="zh-CN" altLang="en-US" sz="2000" b="0" i="0" dirty="0">
                <a:solidFill>
                  <a:srgbClr val="323232"/>
                </a:solidFill>
                <a:effectLst/>
                <a:latin typeface="微软雅黑" panose="020B0503020204020204" pitchFamily="34" charset="-122"/>
                <a:ea typeface="微软雅黑" panose="020B0503020204020204" pitchFamily="34" charset="-122"/>
              </a:rPr>
              <a:t>发版历史</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a:p>
            <a:pPr lvl="1"/>
            <a:r>
              <a:rPr lang="en-US" altLang="zh-CN" sz="1400" b="0" i="0" dirty="0">
                <a:solidFill>
                  <a:srgbClr val="323232"/>
                </a:solidFill>
                <a:effectLst/>
                <a:latin typeface="微软雅黑" panose="020B0503020204020204" pitchFamily="34" charset="-122"/>
                <a:ea typeface="微软雅黑" panose="020B0503020204020204" pitchFamily="34" charset="-122"/>
              </a:rPr>
              <a:t>Netflix Feign</a:t>
            </a:r>
            <a:r>
              <a:rPr lang="zh-CN" altLang="en-US" sz="1400" b="0" i="0" dirty="0">
                <a:solidFill>
                  <a:srgbClr val="323232"/>
                </a:solidFill>
                <a:effectLst/>
                <a:latin typeface="微软雅黑" panose="020B0503020204020204" pitchFamily="34" charset="-122"/>
                <a:ea typeface="微软雅黑" panose="020B0503020204020204" pitchFamily="34" charset="-122"/>
              </a:rPr>
              <a:t>：</a:t>
            </a:r>
            <a:r>
              <a:rPr lang="en-US" altLang="zh-CN" sz="1400" b="0" i="0" dirty="0">
                <a:solidFill>
                  <a:srgbClr val="323232"/>
                </a:solidFill>
                <a:effectLst/>
                <a:latin typeface="微软雅黑" panose="020B0503020204020204" pitchFamily="34" charset="-122"/>
                <a:ea typeface="微软雅黑" panose="020B0503020204020204" pitchFamily="34" charset="-122"/>
              </a:rPr>
              <a:t>1.0.0</a:t>
            </a:r>
            <a:r>
              <a:rPr lang="zh-CN" altLang="en-US" sz="1400" b="0" i="0" dirty="0">
                <a:solidFill>
                  <a:srgbClr val="323232"/>
                </a:solidFill>
                <a:effectLst/>
                <a:latin typeface="微软雅黑" panose="020B0503020204020204" pitchFamily="34" charset="-122"/>
                <a:ea typeface="微软雅黑" panose="020B0503020204020204" pitchFamily="34" charset="-122"/>
              </a:rPr>
              <a:t>发布于</a:t>
            </a:r>
            <a:r>
              <a:rPr lang="en-US" altLang="zh-CN" sz="1400" b="0" i="0" dirty="0">
                <a:solidFill>
                  <a:srgbClr val="323232"/>
                </a:solidFill>
                <a:effectLst/>
                <a:latin typeface="微软雅黑" panose="020B0503020204020204" pitchFamily="34" charset="-122"/>
                <a:ea typeface="微软雅黑" panose="020B0503020204020204" pitchFamily="34" charset="-122"/>
              </a:rPr>
              <a:t>2013.6</a:t>
            </a:r>
            <a:r>
              <a:rPr lang="zh-CN" altLang="en-US" sz="1400" b="0" i="0" dirty="0">
                <a:solidFill>
                  <a:srgbClr val="323232"/>
                </a:solidFill>
                <a:effectLst/>
                <a:latin typeface="微软雅黑" panose="020B0503020204020204" pitchFamily="34" charset="-122"/>
                <a:ea typeface="微软雅黑" panose="020B0503020204020204" pitchFamily="34" charset="-122"/>
              </a:rPr>
              <a:t>，于</a:t>
            </a:r>
            <a:r>
              <a:rPr lang="en-US" altLang="zh-CN" sz="1400" b="0" i="0" dirty="0">
                <a:solidFill>
                  <a:srgbClr val="323232"/>
                </a:solidFill>
                <a:effectLst/>
                <a:latin typeface="微软雅黑" panose="020B0503020204020204" pitchFamily="34" charset="-122"/>
                <a:ea typeface="微软雅黑" panose="020B0503020204020204" pitchFamily="34" charset="-122"/>
              </a:rPr>
              <a:t>2016.7</a:t>
            </a:r>
            <a:r>
              <a:rPr lang="zh-CN" altLang="en-US" sz="1400" b="0" i="0" dirty="0">
                <a:solidFill>
                  <a:srgbClr val="323232"/>
                </a:solidFill>
                <a:effectLst/>
                <a:latin typeface="微软雅黑" panose="020B0503020204020204" pitchFamily="34" charset="-122"/>
                <a:ea typeface="微软雅黑" panose="020B0503020204020204" pitchFamily="34" charset="-122"/>
              </a:rPr>
              <a:t>月发布其最后一个版本</a:t>
            </a:r>
            <a:r>
              <a:rPr lang="en-US" altLang="zh-CN" sz="1400" b="0" i="0" dirty="0">
                <a:solidFill>
                  <a:srgbClr val="323232"/>
                </a:solidFill>
                <a:effectLst/>
                <a:latin typeface="微软雅黑" panose="020B0503020204020204" pitchFamily="34" charset="-122"/>
                <a:ea typeface="微软雅黑" panose="020B0503020204020204" pitchFamily="34" charset="-122"/>
              </a:rPr>
              <a:t>8.18.0</a:t>
            </a:r>
          </a:p>
          <a:p>
            <a:pPr lvl="1"/>
            <a:r>
              <a:rPr lang="en-US" altLang="zh-CN" sz="1400" b="0" i="0" dirty="0">
                <a:solidFill>
                  <a:srgbClr val="323232"/>
                </a:solidFill>
                <a:effectLst/>
                <a:latin typeface="微软雅黑" panose="020B0503020204020204" pitchFamily="34" charset="-122"/>
                <a:ea typeface="微软雅黑" panose="020B0503020204020204" pitchFamily="34" charset="-122"/>
              </a:rPr>
              <a:t>Open Feign</a:t>
            </a:r>
            <a:r>
              <a:rPr lang="zh-CN" altLang="en-US" sz="1400" b="0" i="0" dirty="0">
                <a:solidFill>
                  <a:srgbClr val="323232"/>
                </a:solidFill>
                <a:effectLst/>
                <a:latin typeface="微软雅黑" panose="020B0503020204020204" pitchFamily="34" charset="-122"/>
                <a:ea typeface="微软雅黑" panose="020B0503020204020204" pitchFamily="34" charset="-122"/>
              </a:rPr>
              <a:t>：首个版本便是</a:t>
            </a:r>
            <a:r>
              <a:rPr lang="en-US" altLang="zh-CN" sz="1400" b="0" i="0" dirty="0">
                <a:solidFill>
                  <a:srgbClr val="323232"/>
                </a:solidFill>
                <a:effectLst/>
                <a:latin typeface="微软雅黑" panose="020B0503020204020204" pitchFamily="34" charset="-122"/>
                <a:ea typeface="微软雅黑" panose="020B0503020204020204" pitchFamily="34" charset="-122"/>
              </a:rPr>
              <a:t>9.0.0</a:t>
            </a:r>
            <a:r>
              <a:rPr lang="zh-CN" altLang="en-US" sz="1400" b="0" i="0" dirty="0">
                <a:solidFill>
                  <a:srgbClr val="323232"/>
                </a:solidFill>
                <a:effectLst/>
                <a:latin typeface="微软雅黑" panose="020B0503020204020204" pitchFamily="34" charset="-122"/>
                <a:ea typeface="微软雅黑" panose="020B0503020204020204" pitchFamily="34" charset="-122"/>
              </a:rPr>
              <a:t>版，于</a:t>
            </a:r>
            <a:r>
              <a:rPr lang="en-US" altLang="zh-CN" sz="1400" b="0" i="0" dirty="0">
                <a:solidFill>
                  <a:srgbClr val="323232"/>
                </a:solidFill>
                <a:effectLst/>
                <a:latin typeface="微软雅黑" panose="020B0503020204020204" pitchFamily="34" charset="-122"/>
                <a:ea typeface="微软雅黑" panose="020B0503020204020204" pitchFamily="34" charset="-122"/>
              </a:rPr>
              <a:t>2016.7</a:t>
            </a:r>
            <a:r>
              <a:rPr lang="zh-CN" altLang="en-US" sz="1400" b="0" i="0" dirty="0">
                <a:solidFill>
                  <a:srgbClr val="323232"/>
                </a:solidFill>
                <a:effectLst/>
                <a:latin typeface="微软雅黑" panose="020B0503020204020204" pitchFamily="34" charset="-122"/>
                <a:ea typeface="微软雅黑" panose="020B0503020204020204" pitchFamily="34" charset="-122"/>
              </a:rPr>
              <a:t>月发布，然后一直持续发布到现在（未停止）</a:t>
            </a:r>
            <a:endParaRPr lang="en-US" altLang="zh-CN" sz="1400" b="0" i="0" dirty="0">
              <a:solidFill>
                <a:srgbClr val="323232"/>
              </a:solidFill>
              <a:effectLst/>
              <a:latin typeface="微软雅黑" panose="020B0503020204020204" pitchFamily="34" charset="-122"/>
              <a:ea typeface="微软雅黑" panose="020B0503020204020204" pitchFamily="34" charset="-122"/>
            </a:endParaRPr>
          </a:p>
          <a:p>
            <a:pPr algn="l"/>
            <a:r>
              <a:rPr lang="en-US" altLang="zh-CN" sz="2000" b="0" i="0" dirty="0">
                <a:solidFill>
                  <a:srgbClr val="323232"/>
                </a:solidFill>
                <a:effectLst/>
                <a:latin typeface="微软雅黑" panose="020B0503020204020204" pitchFamily="34" charset="-122"/>
                <a:ea typeface="微软雅黑" panose="020B0503020204020204" pitchFamily="34" charset="-122"/>
              </a:rPr>
              <a:t>2.</a:t>
            </a:r>
            <a:r>
              <a:rPr lang="zh-CN" altLang="en-US" sz="2000" b="0" i="0" dirty="0">
                <a:solidFill>
                  <a:srgbClr val="323232"/>
                </a:solidFill>
                <a:effectLst/>
                <a:latin typeface="微软雅黑" panose="020B0503020204020204" pitchFamily="34" charset="-122"/>
                <a:ea typeface="微软雅黑" panose="020B0503020204020204" pitchFamily="34" charset="-122"/>
              </a:rPr>
              <a:t>官网地址</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a:p>
            <a:pPr lvl="1"/>
            <a:r>
              <a:rPr lang="en-US" altLang="zh-CN" sz="1400" dirty="0">
                <a:solidFill>
                  <a:srgbClr val="323232"/>
                </a:solidFill>
                <a:latin typeface="微软雅黑" panose="020B0503020204020204" pitchFamily="34" charset="-122"/>
                <a:ea typeface="微软雅黑" panose="020B0503020204020204" pitchFamily="34" charset="-122"/>
                <a:hlinkClick r:id="rId8"/>
              </a:rPr>
              <a:t>https://github.com/Netflix/feign</a:t>
            </a:r>
            <a:r>
              <a:rPr lang="en-US" altLang="zh-CN" sz="1400" dirty="0">
                <a:solidFill>
                  <a:srgbClr val="323232"/>
                </a:solidFill>
                <a:latin typeface="微软雅黑" panose="020B0503020204020204" pitchFamily="34" charset="-122"/>
                <a:ea typeface="微软雅黑" panose="020B0503020204020204" pitchFamily="34" charset="-122"/>
              </a:rPr>
              <a:t> </a:t>
            </a:r>
            <a:r>
              <a:rPr lang="zh-CN" altLang="en-US" sz="1400" dirty="0">
                <a:solidFill>
                  <a:srgbClr val="323232"/>
                </a:solidFill>
                <a:latin typeface="微软雅黑" panose="020B0503020204020204" pitchFamily="34" charset="-122"/>
                <a:ea typeface="微软雅黑" panose="020B0503020204020204" pitchFamily="34" charset="-122"/>
              </a:rPr>
              <a:t>和 </a:t>
            </a:r>
            <a:r>
              <a:rPr lang="en-US" altLang="zh-CN" sz="1400" dirty="0">
                <a:solidFill>
                  <a:srgbClr val="323232"/>
                </a:solidFill>
                <a:latin typeface="微软雅黑" panose="020B0503020204020204" pitchFamily="34" charset="-122"/>
                <a:ea typeface="微软雅黑" panose="020B0503020204020204" pitchFamily="34" charset="-122"/>
                <a:hlinkClick r:id="rId9"/>
              </a:rPr>
              <a:t>https://github.com/OpenFeign/feign</a:t>
            </a:r>
            <a:r>
              <a:rPr lang="zh-CN" altLang="en-US" sz="1400" dirty="0">
                <a:solidFill>
                  <a:srgbClr val="323232"/>
                </a:solidFill>
                <a:latin typeface="微软雅黑" panose="020B0503020204020204" pitchFamily="34" charset="-122"/>
                <a:ea typeface="微软雅黑" panose="020B0503020204020204" pitchFamily="34" charset="-122"/>
                <a:hlinkClick r:id="rId9"/>
              </a:rPr>
              <a:t>，不过现在</a:t>
            </a:r>
            <a:r>
              <a:rPr lang="zh-CN" altLang="en-US" sz="1400" dirty="0">
                <a:solidFill>
                  <a:srgbClr val="323232"/>
                </a:solidFill>
                <a:latin typeface="微软雅黑" panose="020B0503020204020204" pitchFamily="34" charset="-122"/>
                <a:ea typeface="微软雅黑" panose="020B0503020204020204" pitchFamily="34" charset="-122"/>
              </a:rPr>
              <a:t> </a:t>
            </a:r>
            <a:r>
              <a:rPr lang="en-US" altLang="zh-CN" sz="1400" dirty="0">
                <a:solidFill>
                  <a:srgbClr val="323232"/>
                </a:solidFill>
                <a:latin typeface="微软雅黑" panose="020B0503020204020204" pitchFamily="34" charset="-122"/>
                <a:ea typeface="微软雅黑" panose="020B0503020204020204" pitchFamily="34" charset="-122"/>
                <a:hlinkClick r:id="rId8"/>
              </a:rPr>
              <a:t>https://github.com/Netflix/feign</a:t>
            </a:r>
            <a:r>
              <a:rPr lang="en-US" altLang="zh-CN" sz="1400" dirty="0">
                <a:solidFill>
                  <a:srgbClr val="323232"/>
                </a:solidFill>
                <a:latin typeface="微软雅黑" panose="020B0503020204020204" pitchFamily="34" charset="-122"/>
                <a:ea typeface="微软雅黑" panose="020B0503020204020204" pitchFamily="34" charset="-122"/>
              </a:rPr>
              <a:t> </a:t>
            </a:r>
            <a:r>
              <a:rPr lang="zh-CN" altLang="en-US" sz="1400" dirty="0">
                <a:solidFill>
                  <a:srgbClr val="323232"/>
                </a:solidFill>
                <a:latin typeface="微软雅黑" panose="020B0503020204020204" pitchFamily="34" charset="-122"/>
                <a:ea typeface="微软雅黑" panose="020B0503020204020204" pitchFamily="34" charset="-122"/>
              </a:rPr>
              <a:t>已经被重定向到了后者上</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a:p>
            <a:pPr lvl="1"/>
            <a:endParaRPr lang="en-US" altLang="zh-CN" sz="2000" b="0" i="0" dirty="0">
              <a:solidFill>
                <a:srgbClr val="323232"/>
              </a:solidFill>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012846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zh-CN" altLang="en-US" b="0" i="0" dirty="0"/>
              <a:t>小节</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6</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文本占位符 2">
            <a:extLst>
              <a:ext uri="{FF2B5EF4-FFF2-40B4-BE49-F238E27FC236}">
                <a16:creationId xmlns:a16="http://schemas.microsoft.com/office/drawing/2014/main" id="{BCF74809-B210-4E6F-82E1-570F1E9A2CB7}"/>
              </a:ext>
            </a:extLst>
          </p:cNvPr>
          <p:cNvSpPr>
            <a:spLocks noGrp="1"/>
          </p:cNvSpPr>
          <p:nvPr>
            <p:ph type="body" idx="1"/>
          </p:nvPr>
        </p:nvSpPr>
        <p:spPr>
          <a:xfrm>
            <a:off x="539646" y="1561875"/>
            <a:ext cx="8124669" cy="2202881"/>
          </a:xfrm>
        </p:spPr>
        <p:txBody>
          <a:bodyPr/>
          <a:lstStyle/>
          <a:p>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是面向接口编程的框架</a:t>
            </a:r>
            <a:endParaRPr lang="en-US" altLang="zh-CN" sz="2000" dirty="0">
              <a:ln w="0"/>
              <a:gradFill>
                <a:gsLst>
                  <a:gs pos="21000">
                    <a:srgbClr val="53575C"/>
                  </a:gs>
                  <a:gs pos="88000">
                    <a:srgbClr val="C5C7CA"/>
                  </a:gs>
                </a:gsLst>
                <a:lin ang="5400000"/>
              </a:gradFill>
            </a:endParaRPr>
          </a:p>
          <a:p>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是一种声明式</a:t>
            </a:r>
            <a:r>
              <a:rPr lang="en-US" altLang="zh-CN" sz="2000" dirty="0">
                <a:ln w="0"/>
                <a:gradFill>
                  <a:gsLst>
                    <a:gs pos="21000">
                      <a:srgbClr val="53575C"/>
                    </a:gs>
                    <a:gs pos="88000">
                      <a:srgbClr val="C5C7CA"/>
                    </a:gs>
                  </a:gsLst>
                  <a:lin ang="5400000"/>
                </a:gradFill>
              </a:rPr>
              <a:t>Http</a:t>
            </a:r>
            <a:r>
              <a:rPr lang="zh-CN" altLang="en-US" sz="2000" dirty="0">
                <a:ln w="0"/>
                <a:gradFill>
                  <a:gsLst>
                    <a:gs pos="21000">
                      <a:srgbClr val="53575C"/>
                    </a:gs>
                    <a:gs pos="88000">
                      <a:srgbClr val="C5C7CA"/>
                    </a:gs>
                  </a:gsLst>
                  <a:lin ang="5400000"/>
                </a:gradFill>
              </a:rPr>
              <a:t>客户端</a:t>
            </a:r>
            <a:endParaRPr lang="en-US" altLang="zh-CN" sz="2000" dirty="0">
              <a:ln w="0"/>
              <a:gradFill>
                <a:gsLst>
                  <a:gs pos="21000">
                    <a:srgbClr val="53575C"/>
                  </a:gs>
                  <a:gs pos="88000">
                    <a:srgbClr val="C5C7CA"/>
                  </a:gs>
                </a:gsLst>
                <a:lin ang="5400000"/>
              </a:gradFill>
            </a:endParaRPr>
          </a:p>
          <a:p>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和</a:t>
            </a:r>
            <a:r>
              <a:rPr lang="en-US" altLang="zh-CN" sz="2000" dirty="0">
                <a:ln w="0"/>
                <a:gradFill>
                  <a:gsLst>
                    <a:gs pos="21000">
                      <a:srgbClr val="53575C"/>
                    </a:gs>
                    <a:gs pos="88000">
                      <a:srgbClr val="C5C7CA"/>
                    </a:gs>
                  </a:gsLst>
                  <a:lin ang="5400000"/>
                </a:gradFill>
              </a:rPr>
              <a:t>Open Feign</a:t>
            </a:r>
            <a:r>
              <a:rPr lang="zh-CN" altLang="en-US" sz="2000" dirty="0">
                <a:ln w="0"/>
                <a:gradFill>
                  <a:gsLst>
                    <a:gs pos="21000">
                      <a:srgbClr val="53575C"/>
                    </a:gs>
                    <a:gs pos="88000">
                      <a:srgbClr val="C5C7CA"/>
                    </a:gs>
                  </a:gsLst>
                  <a:lin ang="5400000"/>
                </a:gradFill>
              </a:rPr>
              <a:t>实际上一个东西，它们产生的时代不同，</a:t>
            </a:r>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属于</a:t>
            </a:r>
            <a:r>
              <a:rPr lang="en-US" altLang="zh-CN" sz="2000" b="1" dirty="0">
                <a:ln w="0"/>
                <a:gradFill>
                  <a:gsLst>
                    <a:gs pos="21000">
                      <a:srgbClr val="53575C"/>
                    </a:gs>
                    <a:gs pos="88000">
                      <a:srgbClr val="C5C7CA"/>
                    </a:gs>
                  </a:gsLst>
                  <a:lin ang="5400000"/>
                </a:gradFill>
              </a:rPr>
              <a:t>Netflix</a:t>
            </a:r>
            <a:r>
              <a:rPr lang="zh-CN" altLang="en-US" sz="2000" dirty="0">
                <a:ln w="0"/>
                <a:gradFill>
                  <a:gsLst>
                    <a:gs pos="21000">
                      <a:srgbClr val="53575C"/>
                    </a:gs>
                    <a:gs pos="88000">
                      <a:srgbClr val="C5C7CA"/>
                    </a:gs>
                  </a:gsLst>
                  <a:lin ang="5400000"/>
                </a:gradFill>
              </a:rPr>
              <a:t>开源的组件。</a:t>
            </a:r>
            <a:r>
              <a:rPr lang="en-US" altLang="zh-CN" sz="2000" dirty="0">
                <a:ln w="0"/>
                <a:gradFill>
                  <a:gsLst>
                    <a:gs pos="21000">
                      <a:srgbClr val="53575C"/>
                    </a:gs>
                    <a:gs pos="88000">
                      <a:srgbClr val="C5C7CA"/>
                    </a:gs>
                  </a:gsLst>
                  <a:lin ang="5400000"/>
                </a:gradFill>
              </a:rPr>
              <a:t>Netflix Feign</a:t>
            </a:r>
            <a:r>
              <a:rPr lang="zh-CN" altLang="en-US" sz="2000" dirty="0">
                <a:ln w="0"/>
                <a:gradFill>
                  <a:gsLst>
                    <a:gs pos="21000">
                      <a:srgbClr val="53575C"/>
                    </a:gs>
                    <a:gs pos="88000">
                      <a:srgbClr val="C5C7CA"/>
                    </a:gs>
                  </a:gsLst>
                  <a:lin ang="5400000"/>
                </a:gradFill>
              </a:rPr>
              <a:t>仅仅只是改名成为了</a:t>
            </a:r>
            <a:r>
              <a:rPr lang="en-US" altLang="zh-CN" sz="2000" dirty="0">
                <a:ln w="0"/>
                <a:gradFill>
                  <a:gsLst>
                    <a:gs pos="21000">
                      <a:srgbClr val="53575C"/>
                    </a:gs>
                    <a:gs pos="88000">
                      <a:srgbClr val="C5C7CA"/>
                    </a:gs>
                  </a:gsLst>
                  <a:lin ang="5400000"/>
                </a:gradFill>
              </a:rPr>
              <a:t>Open Feign</a:t>
            </a:r>
            <a:r>
              <a:rPr lang="zh-CN" altLang="en-US" sz="2000" dirty="0">
                <a:ln w="0"/>
                <a:gradFill>
                  <a:gsLst>
                    <a:gs pos="21000">
                      <a:srgbClr val="53575C"/>
                    </a:gs>
                    <a:gs pos="88000">
                      <a:srgbClr val="C5C7CA"/>
                    </a:gs>
                  </a:gsLst>
                  <a:lin ang="5400000"/>
                </a:gradFill>
              </a:rPr>
              <a:t>而已，然后</a:t>
            </a:r>
            <a:r>
              <a:rPr lang="en-US" altLang="zh-CN" sz="2000" dirty="0">
                <a:ln w="0"/>
                <a:gradFill>
                  <a:gsLst>
                    <a:gs pos="21000">
                      <a:srgbClr val="53575C"/>
                    </a:gs>
                    <a:gs pos="88000">
                      <a:srgbClr val="C5C7CA"/>
                    </a:gs>
                  </a:gsLst>
                  <a:lin ang="5400000"/>
                </a:gradFill>
              </a:rPr>
              <a:t>Open Feign</a:t>
            </a:r>
            <a:r>
              <a:rPr lang="zh-CN" altLang="en-US" sz="2000" dirty="0">
                <a:ln w="0"/>
                <a:gradFill>
                  <a:gsLst>
                    <a:gs pos="21000">
                      <a:srgbClr val="53575C"/>
                    </a:gs>
                    <a:gs pos="88000">
                      <a:srgbClr val="C5C7CA"/>
                    </a:gs>
                  </a:gsLst>
                  <a:lin ang="5400000"/>
                </a:gradFill>
              </a:rPr>
              <a:t>项目在其基础上继续发展至今</a:t>
            </a:r>
            <a:endParaRPr lang="en-US" altLang="zh-CN" sz="2000" dirty="0">
              <a:ln w="0"/>
              <a:gradFill>
                <a:gsLst>
                  <a:gs pos="21000">
                    <a:srgbClr val="53575C"/>
                  </a:gs>
                  <a:gs pos="88000">
                    <a:srgbClr val="C5C7CA"/>
                  </a:gs>
                </a:gsLst>
                <a:lin ang="5400000"/>
              </a:gradFill>
            </a:endParaRPr>
          </a:p>
        </p:txBody>
      </p:sp>
    </p:spTree>
    <p:extLst>
      <p:ext uri="{BB962C8B-B14F-4D97-AF65-F5344CB8AC3E}">
        <p14:creationId xmlns:p14="http://schemas.microsoft.com/office/powerpoint/2010/main" val="327728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en-US" altLang="zh-CN" b="0" i="0" noProof="1"/>
              <a:t>Feign</a:t>
            </a:r>
            <a:r>
              <a:rPr lang="zh-CN" altLang="en-US" noProof="1"/>
              <a:t>使用示例</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7</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文本占位符 2">
            <a:extLst>
              <a:ext uri="{FF2B5EF4-FFF2-40B4-BE49-F238E27FC236}">
                <a16:creationId xmlns:a16="http://schemas.microsoft.com/office/drawing/2014/main" id="{62A2AEB5-9547-4858-BD0C-261CA47BEA27}"/>
              </a:ext>
            </a:extLst>
          </p:cNvPr>
          <p:cNvSpPr>
            <a:spLocks noGrp="1"/>
          </p:cNvSpPr>
          <p:nvPr>
            <p:ph type="body" idx="1"/>
          </p:nvPr>
        </p:nvSpPr>
        <p:spPr>
          <a:xfrm>
            <a:off x="539646" y="1572436"/>
            <a:ext cx="5253229" cy="2351445"/>
          </a:xfrm>
        </p:spPr>
        <p:txBody>
          <a:bodyPr/>
          <a:lstStyle/>
          <a:p>
            <a:r>
              <a:rPr lang="zh-CN" altLang="en-US" sz="2400" dirty="0">
                <a:ln w="0"/>
                <a:gradFill>
                  <a:gsLst>
                    <a:gs pos="21000">
                      <a:srgbClr val="53575C"/>
                    </a:gs>
                    <a:gs pos="88000">
                      <a:srgbClr val="C5C7CA"/>
                    </a:gs>
                  </a:gsLst>
                  <a:lin ang="5400000"/>
                </a:gradFill>
              </a:rPr>
              <a:t>引入依赖</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准备服务端接口</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书写客户端代码</a:t>
            </a:r>
            <a:endParaRPr lang="en-US" altLang="zh-CN" sz="2400" dirty="0">
              <a:ln w="0"/>
              <a:gradFill>
                <a:gsLst>
                  <a:gs pos="21000">
                    <a:srgbClr val="53575C"/>
                  </a:gs>
                  <a:gs pos="88000">
                    <a:srgbClr val="C5C7CA"/>
                  </a:gs>
                </a:gsLst>
                <a:lin ang="5400000"/>
              </a:gradFill>
            </a:endParaRPr>
          </a:p>
        </p:txBody>
      </p:sp>
    </p:spTree>
    <p:extLst>
      <p:ext uri="{BB962C8B-B14F-4D97-AF65-F5344CB8AC3E}">
        <p14:creationId xmlns:p14="http://schemas.microsoft.com/office/powerpoint/2010/main" val="735120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zh-CN" altLang="en-US" noProof="1"/>
              <a:t>原生</a:t>
            </a:r>
            <a:r>
              <a:rPr lang="en-US" altLang="zh-CN" b="0" i="0" noProof="1"/>
              <a:t>Feign</a:t>
            </a:r>
            <a:r>
              <a:rPr lang="zh-CN" altLang="en-US" b="0" i="0" noProof="1"/>
              <a:t>的注解</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8</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文本占位符 2">
            <a:extLst>
              <a:ext uri="{FF2B5EF4-FFF2-40B4-BE49-F238E27FC236}">
                <a16:creationId xmlns:a16="http://schemas.microsoft.com/office/drawing/2014/main" id="{62A2AEB5-9547-4858-BD0C-261CA47BEA27}"/>
              </a:ext>
            </a:extLst>
          </p:cNvPr>
          <p:cNvSpPr>
            <a:spLocks noGrp="1"/>
          </p:cNvSpPr>
          <p:nvPr>
            <p:ph type="body" idx="1"/>
          </p:nvPr>
        </p:nvSpPr>
        <p:spPr>
          <a:xfrm>
            <a:off x="542611" y="991782"/>
            <a:ext cx="7953269" cy="3989196"/>
          </a:xfrm>
        </p:spPr>
        <p:txBody>
          <a:bodyPr/>
          <a:lstStyle/>
          <a:p>
            <a:r>
              <a:rPr lang="en-US" altLang="zh-CN" sz="1400" b="0" i="0" dirty="0">
                <a:solidFill>
                  <a:srgbClr val="222222"/>
                </a:solidFill>
                <a:effectLst/>
                <a:latin typeface="consolas" panose="020B0609020204030204" pitchFamily="49" charset="0"/>
              </a:rPr>
              <a:t>@RequestLine</a:t>
            </a:r>
            <a:r>
              <a:rPr lang="zh-CN" altLang="en-US" sz="1400" b="0" i="0" dirty="0">
                <a:solidFill>
                  <a:srgbClr val="222222"/>
                </a:solidFill>
                <a:effectLst/>
                <a:latin typeface="consolas" panose="020B0609020204030204" pitchFamily="49" charset="0"/>
              </a:rPr>
              <a:t>注解（方法）</a:t>
            </a:r>
            <a:endParaRPr lang="en-US" altLang="zh-CN" sz="1400" b="0" i="0" dirty="0">
              <a:solidFill>
                <a:srgbClr val="222222"/>
              </a:solidFill>
              <a:effectLst/>
              <a:latin typeface="consolas" panose="020B0609020204030204" pitchFamily="49" charset="0"/>
            </a:endParaRPr>
          </a:p>
          <a:p>
            <a:pPr lvl="1"/>
            <a:r>
              <a:rPr lang="zh-CN" altLang="en-US" sz="1200" b="0" i="0" dirty="0">
                <a:solidFill>
                  <a:srgbClr val="222222"/>
                </a:solidFill>
                <a:effectLst/>
                <a:latin typeface="consolas" panose="020B0609020204030204" pitchFamily="49" charset="0"/>
              </a:rPr>
              <a:t>格式为：</a:t>
            </a:r>
            <a:r>
              <a:rPr lang="en-US" altLang="zh-CN" sz="1200" b="0" i="0" dirty="0" err="1">
                <a:solidFill>
                  <a:srgbClr val="222222"/>
                </a:solidFill>
                <a:effectLst/>
                <a:latin typeface="consolas" panose="020B0609020204030204" pitchFamily="49" charset="0"/>
              </a:rPr>
              <a:t>HttpMethod</a:t>
            </a:r>
            <a:r>
              <a:rPr lang="en-US" altLang="zh-CN" sz="1200" b="0" i="0" dirty="0">
                <a:solidFill>
                  <a:srgbClr val="222222"/>
                </a:solidFill>
                <a:effectLst/>
                <a:latin typeface="consolas" panose="020B0609020204030204" pitchFamily="49" charset="0"/>
              </a:rPr>
              <a:t> + </a:t>
            </a:r>
            <a:r>
              <a:rPr lang="en-US" altLang="zh-CN" sz="1200" b="0" i="0" dirty="0" err="1">
                <a:solidFill>
                  <a:srgbClr val="222222"/>
                </a:solidFill>
                <a:effectLst/>
                <a:latin typeface="consolas" panose="020B0609020204030204" pitchFamily="49" charset="0"/>
              </a:rPr>
              <a:t>UriTemplate</a:t>
            </a:r>
            <a:r>
              <a:rPr lang="zh-CN" altLang="en-US" sz="1200" dirty="0">
                <a:solidFill>
                  <a:srgbClr val="222222"/>
                </a:solidFill>
                <a:latin typeface="consolas" panose="020B0609020204030204" pitchFamily="49" charset="0"/>
              </a:rPr>
              <a:t>，对空格不敏感</a:t>
            </a:r>
            <a:endParaRPr lang="en-US" altLang="zh-CN" sz="12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@Parm</a:t>
            </a:r>
            <a:r>
              <a:rPr lang="zh-CN" altLang="en-US" sz="1400" b="0" i="0" dirty="0">
                <a:solidFill>
                  <a:srgbClr val="222222"/>
                </a:solidFill>
                <a:effectLst/>
                <a:latin typeface="consolas" panose="020B0609020204030204" pitchFamily="49" charset="0"/>
              </a:rPr>
              <a:t>注解（方法参数）</a:t>
            </a:r>
            <a:endParaRPr lang="en-US" altLang="zh-CN" sz="1400" b="0" i="0" dirty="0">
              <a:solidFill>
                <a:srgbClr val="222222"/>
              </a:solidFill>
              <a:effectLst/>
              <a:latin typeface="consolas" panose="020B0609020204030204" pitchFamily="49" charset="0"/>
            </a:endParaRPr>
          </a:p>
          <a:p>
            <a:pPr lvl="1"/>
            <a:r>
              <a:rPr lang="zh-CN" altLang="en-US" sz="1400" b="0" i="0" dirty="0">
                <a:solidFill>
                  <a:srgbClr val="222222"/>
                </a:solidFill>
                <a:effectLst/>
                <a:latin typeface="consolas" panose="020B0609020204030204" pitchFamily="49" charset="0"/>
              </a:rPr>
              <a:t>方法参数若没标注</a:t>
            </a:r>
            <a:r>
              <a:rPr lang="en-US" altLang="zh-CN" sz="1400" b="0" i="0" dirty="0">
                <a:solidFill>
                  <a:srgbClr val="222222"/>
                </a:solidFill>
                <a:effectLst/>
                <a:latin typeface="consolas" panose="020B0609020204030204" pitchFamily="49" charset="0"/>
              </a:rPr>
              <a:t>@Parm</a:t>
            </a:r>
            <a:r>
              <a:rPr lang="zh-CN" altLang="en-US" sz="1400" b="0" i="0" dirty="0">
                <a:solidFill>
                  <a:srgbClr val="222222"/>
                </a:solidFill>
                <a:effectLst/>
                <a:latin typeface="consolas" panose="020B0609020204030204" pitchFamily="49" charset="0"/>
              </a:rPr>
              <a:t>注解，最终都会被放入</a:t>
            </a:r>
            <a:r>
              <a:rPr lang="en-US" altLang="zh-CN" sz="1400" b="0" i="0" dirty="0">
                <a:solidFill>
                  <a:srgbClr val="222222"/>
                </a:solidFill>
                <a:effectLst/>
                <a:latin typeface="consolas" panose="020B0609020204030204" pitchFamily="49" charset="0"/>
              </a:rPr>
              <a:t>Body</a:t>
            </a:r>
            <a:r>
              <a:rPr lang="zh-CN" altLang="en-US" sz="1400" b="0" i="0" dirty="0">
                <a:solidFill>
                  <a:srgbClr val="222222"/>
                </a:solidFill>
                <a:effectLst/>
                <a:latin typeface="consolas" panose="020B0609020204030204" pitchFamily="49" charset="0"/>
              </a:rPr>
              <a:t>中</a:t>
            </a:r>
            <a:endParaRPr lang="en-US" altLang="zh-CN" sz="1400" dirty="0">
              <a:solidFill>
                <a:srgbClr val="222222"/>
              </a:solidFill>
              <a:latin typeface="consolas" panose="020B0609020204030204" pitchFamily="49" charset="0"/>
            </a:endParaRPr>
          </a:p>
          <a:p>
            <a:r>
              <a:rPr lang="en-US" altLang="zh-CN" sz="1400" b="0" i="0" dirty="0">
                <a:solidFill>
                  <a:srgbClr val="222222"/>
                </a:solidFill>
                <a:effectLst/>
                <a:latin typeface="consolas" panose="020B0609020204030204" pitchFamily="49" charset="0"/>
              </a:rPr>
              <a:t>@Headers</a:t>
            </a:r>
            <a:r>
              <a:rPr lang="zh-CN" altLang="en-US" sz="1400" b="0" i="0" dirty="0">
                <a:solidFill>
                  <a:srgbClr val="222222"/>
                </a:solidFill>
                <a:effectLst/>
                <a:latin typeface="consolas" panose="020B0609020204030204" pitchFamily="49" charset="0"/>
              </a:rPr>
              <a:t>注解</a:t>
            </a:r>
            <a:r>
              <a:rPr lang="zh-CN" altLang="en-US" sz="1400" dirty="0">
                <a:solidFill>
                  <a:srgbClr val="222222"/>
                </a:solidFill>
                <a:latin typeface="consolas" panose="020B0609020204030204" pitchFamily="49" charset="0"/>
              </a:rPr>
              <a:t>（类和方法）</a:t>
            </a:r>
            <a:endParaRPr lang="en-US" altLang="zh-CN" sz="1400" b="0" i="0" dirty="0">
              <a:solidFill>
                <a:srgbClr val="222222"/>
              </a:solidFill>
              <a:effectLst/>
              <a:latin typeface="consolas" panose="020B0609020204030204" pitchFamily="49" charset="0"/>
            </a:endParaRPr>
          </a:p>
          <a:p>
            <a:pPr lvl="1"/>
            <a:r>
              <a:rPr lang="zh-CN" altLang="en-US" sz="1200" b="0" i="0" dirty="0">
                <a:solidFill>
                  <a:srgbClr val="222222"/>
                </a:solidFill>
                <a:effectLst/>
                <a:latin typeface="consolas" panose="020B0609020204030204" pitchFamily="49" charset="0"/>
              </a:rPr>
              <a:t>它的</a:t>
            </a:r>
            <a:r>
              <a:rPr lang="en-US" altLang="zh-CN" sz="1200" b="0" i="0" dirty="0">
                <a:solidFill>
                  <a:srgbClr val="222222"/>
                </a:solidFill>
                <a:effectLst/>
                <a:latin typeface="consolas" panose="020B0609020204030204" pitchFamily="49" charset="0"/>
              </a:rPr>
              <a:t>key</a:t>
            </a:r>
            <a:r>
              <a:rPr lang="zh-CN" altLang="en-US" sz="1200" b="0" i="0" dirty="0">
                <a:solidFill>
                  <a:srgbClr val="222222"/>
                </a:solidFill>
                <a:effectLst/>
                <a:latin typeface="consolas" panose="020B0609020204030204" pitchFamily="49" charset="0"/>
              </a:rPr>
              <a:t>连接符用的是 </a:t>
            </a:r>
            <a:r>
              <a:rPr lang="en-US" altLang="zh-CN" sz="1200" b="0" i="0" dirty="0">
                <a:solidFill>
                  <a:srgbClr val="222222"/>
                </a:solidFill>
                <a:effectLst/>
                <a:latin typeface="consolas" panose="020B0609020204030204" pitchFamily="49" charset="0"/>
              </a:rPr>
              <a:t>: </a:t>
            </a:r>
            <a:r>
              <a:rPr lang="zh-CN" altLang="en-US" sz="1200" b="0" i="0" dirty="0">
                <a:solidFill>
                  <a:srgbClr val="222222"/>
                </a:solidFill>
                <a:effectLst/>
                <a:latin typeface="consolas" panose="020B0609020204030204" pitchFamily="49" charset="0"/>
              </a:rPr>
              <a:t>而不是 </a:t>
            </a:r>
            <a:r>
              <a:rPr lang="en-US" altLang="zh-CN" sz="1200" b="0" i="0" dirty="0">
                <a:solidFill>
                  <a:srgbClr val="222222"/>
                </a:solidFill>
                <a:effectLst/>
                <a:latin typeface="consolas" panose="020B0609020204030204" pitchFamily="49" charset="0"/>
              </a:rPr>
              <a:t>= ,</a:t>
            </a:r>
            <a:r>
              <a:rPr lang="zh-CN" altLang="en-US" sz="1200" b="0" i="0" dirty="0">
                <a:solidFill>
                  <a:srgbClr val="222222"/>
                </a:solidFill>
                <a:effectLst/>
                <a:latin typeface="consolas" panose="020B0609020204030204" pitchFamily="49" charset="0"/>
              </a:rPr>
              <a:t>对空格不敏感</a:t>
            </a:r>
            <a:endParaRPr lang="en-US" altLang="zh-CN" sz="12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@body</a:t>
            </a:r>
            <a:r>
              <a:rPr lang="zh-CN" altLang="en-US" sz="1400" b="0" i="0" dirty="0">
                <a:solidFill>
                  <a:srgbClr val="222222"/>
                </a:solidFill>
                <a:effectLst/>
                <a:latin typeface="consolas" panose="020B0609020204030204" pitchFamily="49" charset="0"/>
              </a:rPr>
              <a:t>注解（方法）</a:t>
            </a:r>
          </a:p>
          <a:p>
            <a:pPr lvl="1"/>
            <a:r>
              <a:rPr lang="zh-CN" altLang="en-US" sz="1200" b="0" i="0" dirty="0">
                <a:solidFill>
                  <a:srgbClr val="222222"/>
                </a:solidFill>
                <a:effectLst/>
                <a:latin typeface="consolas" panose="020B0609020204030204" pitchFamily="49" charset="0"/>
              </a:rPr>
              <a:t>默认使用的</a:t>
            </a:r>
            <a:r>
              <a:rPr lang="en-US" altLang="zh-CN" sz="1200" b="0" i="0" dirty="0" err="1">
                <a:solidFill>
                  <a:srgbClr val="222222"/>
                </a:solidFill>
                <a:effectLst/>
                <a:latin typeface="consolas" panose="020B0609020204030204" pitchFamily="49" charset="0"/>
              </a:rPr>
              <a:t>HttpURLConnection</a:t>
            </a:r>
            <a:r>
              <a:rPr lang="zh-CN" altLang="en-US" sz="1200" b="0" i="0" dirty="0">
                <a:solidFill>
                  <a:srgbClr val="222222"/>
                </a:solidFill>
                <a:effectLst/>
                <a:latin typeface="consolas" panose="020B0609020204030204" pitchFamily="49" charset="0"/>
              </a:rPr>
              <a:t>但凡只要</a:t>
            </a:r>
            <a:r>
              <a:rPr lang="en-US" altLang="zh-CN" sz="1200" b="0" i="0" dirty="0">
                <a:solidFill>
                  <a:srgbClr val="222222"/>
                </a:solidFill>
                <a:effectLst/>
                <a:latin typeface="consolas" panose="020B0609020204030204" pitchFamily="49" charset="0"/>
              </a:rPr>
              <a:t>body</a:t>
            </a:r>
            <a:r>
              <a:rPr lang="zh-CN" altLang="en-US" sz="1200" b="0" i="0" dirty="0">
                <a:solidFill>
                  <a:srgbClr val="222222"/>
                </a:solidFill>
                <a:effectLst/>
                <a:latin typeface="consolas" panose="020B0609020204030204" pitchFamily="49" charset="0"/>
              </a:rPr>
              <a:t>体不为空，最终就会以</a:t>
            </a:r>
            <a:r>
              <a:rPr lang="en-US" altLang="zh-CN" sz="1200" b="0" i="0" dirty="0">
                <a:solidFill>
                  <a:srgbClr val="222222"/>
                </a:solidFill>
                <a:effectLst/>
                <a:latin typeface="consolas" panose="020B0609020204030204" pitchFamily="49" charset="0"/>
              </a:rPr>
              <a:t>POST</a:t>
            </a:r>
            <a:r>
              <a:rPr lang="zh-CN" altLang="en-US" sz="1200" b="0" i="0" dirty="0">
                <a:solidFill>
                  <a:srgbClr val="222222"/>
                </a:solidFill>
                <a:effectLst/>
                <a:latin typeface="consolas" panose="020B0609020204030204" pitchFamily="49" charset="0"/>
              </a:rPr>
              <a:t>请求的形式发出 </a:t>
            </a:r>
            <a:endParaRPr lang="en-US" altLang="zh-CN" sz="12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@QueryMap</a:t>
            </a:r>
            <a:r>
              <a:rPr lang="zh-CN" altLang="en-US" sz="1400" b="0" i="0" dirty="0">
                <a:solidFill>
                  <a:srgbClr val="222222"/>
                </a:solidFill>
                <a:effectLst/>
                <a:latin typeface="consolas" panose="020B0609020204030204" pitchFamily="49" charset="0"/>
              </a:rPr>
              <a:t>注解（方法）</a:t>
            </a:r>
            <a:endParaRPr lang="en-US" altLang="zh-CN" sz="1400" b="0" i="0" dirty="0">
              <a:solidFill>
                <a:srgbClr val="222222"/>
              </a:solidFill>
              <a:effectLst/>
              <a:latin typeface="consolas" panose="020B0609020204030204" pitchFamily="49" charset="0"/>
            </a:endParaRPr>
          </a:p>
          <a:p>
            <a:pPr lvl="1"/>
            <a:r>
              <a:rPr lang="zh-CN" altLang="en-US" sz="1400" b="0" i="0" dirty="0">
                <a:solidFill>
                  <a:srgbClr val="222222"/>
                </a:solidFill>
                <a:effectLst/>
                <a:latin typeface="consolas" panose="020B0609020204030204" pitchFamily="49" charset="0"/>
              </a:rPr>
              <a:t>用于传递多个查询值，拼接在</a:t>
            </a:r>
            <a:r>
              <a:rPr lang="en-US" altLang="zh-CN" sz="1400" b="0" i="0" dirty="0">
                <a:solidFill>
                  <a:srgbClr val="222222"/>
                </a:solidFill>
                <a:effectLst/>
                <a:latin typeface="consolas" panose="020B0609020204030204" pitchFamily="49" charset="0"/>
              </a:rPr>
              <a:t>URL</a:t>
            </a:r>
            <a:r>
              <a:rPr lang="zh-CN" altLang="en-US" sz="1400" b="0" i="0" dirty="0">
                <a:solidFill>
                  <a:srgbClr val="222222"/>
                </a:solidFill>
                <a:effectLst/>
                <a:latin typeface="consolas" panose="020B0609020204030204" pitchFamily="49" charset="0"/>
              </a:rPr>
              <a:t>后面，与</a:t>
            </a:r>
            <a:r>
              <a:rPr lang="en-US" altLang="zh-CN" sz="1400" b="0" i="0" dirty="0" err="1">
                <a:solidFill>
                  <a:srgbClr val="222222"/>
                </a:solidFill>
                <a:effectLst/>
                <a:latin typeface="consolas" panose="020B0609020204030204" pitchFamily="49" charset="0"/>
              </a:rPr>
              <a:t>HttpMethod</a:t>
            </a:r>
            <a:r>
              <a:rPr lang="zh-CN" altLang="en-US" sz="1400" b="0" i="0" dirty="0">
                <a:solidFill>
                  <a:srgbClr val="222222"/>
                </a:solidFill>
                <a:effectLst/>
                <a:latin typeface="consolas" panose="020B0609020204030204" pitchFamily="49" charset="0"/>
              </a:rPr>
              <a:t>无关</a:t>
            </a:r>
            <a:endParaRPr lang="en-US" altLang="zh-CN" sz="14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@HeaderMap</a:t>
            </a:r>
            <a:r>
              <a:rPr lang="zh-CN" altLang="en-US" sz="1400" b="0" i="0" dirty="0">
                <a:solidFill>
                  <a:srgbClr val="222222"/>
                </a:solidFill>
                <a:effectLst/>
                <a:latin typeface="consolas" panose="020B0609020204030204" pitchFamily="49" charset="0"/>
              </a:rPr>
              <a:t>注解（方法）</a:t>
            </a:r>
            <a:endParaRPr lang="en-US" altLang="zh-CN" sz="1400" b="0" i="0" dirty="0">
              <a:solidFill>
                <a:srgbClr val="222222"/>
              </a:solidFill>
              <a:effectLst/>
              <a:latin typeface="consolas" panose="020B0609020204030204" pitchFamily="49" charset="0"/>
            </a:endParaRPr>
          </a:p>
          <a:p>
            <a:pPr lvl="1"/>
            <a:r>
              <a:rPr lang="zh-CN" altLang="en-US" sz="1400" b="0" i="0" dirty="0">
                <a:solidFill>
                  <a:srgbClr val="222222"/>
                </a:solidFill>
                <a:effectLst/>
                <a:latin typeface="consolas" panose="020B0609020204030204" pitchFamily="49" charset="0"/>
              </a:rPr>
              <a:t>用于传递多个动态</a:t>
            </a:r>
            <a:r>
              <a:rPr lang="en-US" altLang="zh-CN" sz="1400" b="0" i="0" dirty="0">
                <a:solidFill>
                  <a:srgbClr val="222222"/>
                </a:solidFill>
                <a:effectLst/>
                <a:latin typeface="consolas" panose="020B0609020204030204" pitchFamily="49" charset="0"/>
              </a:rPr>
              <a:t>Header</a:t>
            </a:r>
            <a:r>
              <a:rPr lang="zh-CN" altLang="en-US" sz="1400" b="0" i="0" dirty="0">
                <a:solidFill>
                  <a:srgbClr val="222222"/>
                </a:solidFill>
                <a:effectLst/>
                <a:latin typeface="consolas" panose="020B0609020204030204" pitchFamily="49" charset="0"/>
              </a:rPr>
              <a:t>键的参数</a:t>
            </a:r>
            <a:endParaRPr lang="en-US" altLang="zh-CN" sz="1400" b="0" i="0" dirty="0">
              <a:solidFill>
                <a:srgbClr val="222222"/>
              </a:solidFill>
              <a:effectLst/>
              <a:latin typeface="consolas" panose="020B0609020204030204" pitchFamily="49" charset="0"/>
            </a:endParaRPr>
          </a:p>
          <a:p>
            <a:pPr marL="584200" lvl="1" indent="0">
              <a:buNone/>
            </a:pPr>
            <a:endParaRPr lang="en-US" altLang="zh-CN" sz="1400" b="0" i="0" dirty="0">
              <a:solidFill>
                <a:srgbClr val="222222"/>
              </a:solidFill>
              <a:effectLst/>
              <a:latin typeface="consolas" panose="020B0609020204030204" pitchFamily="49" charset="0"/>
            </a:endParaRPr>
          </a:p>
        </p:txBody>
      </p:sp>
    </p:spTree>
    <p:extLst>
      <p:ext uri="{BB962C8B-B14F-4D97-AF65-F5344CB8AC3E}">
        <p14:creationId xmlns:p14="http://schemas.microsoft.com/office/powerpoint/2010/main" val="2525620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en-US" altLang="zh-CN" b="0" i="0" noProof="1"/>
              <a:t>SpringCloud Feign Starter</a:t>
            </a:r>
            <a:r>
              <a:rPr lang="zh-CN" altLang="en-US" noProof="1"/>
              <a:t>核心注解</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9</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文本占位符 2">
            <a:extLst>
              <a:ext uri="{FF2B5EF4-FFF2-40B4-BE49-F238E27FC236}">
                <a16:creationId xmlns:a16="http://schemas.microsoft.com/office/drawing/2014/main" id="{62A2AEB5-9547-4858-BD0C-261CA47BEA27}"/>
              </a:ext>
            </a:extLst>
          </p:cNvPr>
          <p:cNvSpPr>
            <a:spLocks noGrp="1"/>
          </p:cNvSpPr>
          <p:nvPr>
            <p:ph type="body" idx="1"/>
          </p:nvPr>
        </p:nvSpPr>
        <p:spPr>
          <a:xfrm>
            <a:off x="539646" y="1301131"/>
            <a:ext cx="7555848" cy="2698113"/>
          </a:xfrm>
        </p:spPr>
        <p:txBody>
          <a:bodyPr/>
          <a:lstStyle/>
          <a:p>
            <a:r>
              <a:rPr lang="en-US" altLang="zh-CN" sz="1400" dirty="0">
                <a:solidFill>
                  <a:srgbClr val="222222"/>
                </a:solidFill>
                <a:latin typeface="consolas" panose="020B0609020204030204" pitchFamily="49" charset="0"/>
              </a:rPr>
              <a:t>@FeignClient</a:t>
            </a:r>
            <a:r>
              <a:rPr lang="zh-CN" altLang="en-US" sz="1400" dirty="0">
                <a:solidFill>
                  <a:srgbClr val="222222"/>
                </a:solidFill>
                <a:latin typeface="consolas" panose="020B0609020204030204" pitchFamily="49" charset="0"/>
              </a:rPr>
              <a:t>注解</a:t>
            </a:r>
            <a:endParaRPr lang="en-US" altLang="zh-CN" sz="1400" dirty="0">
              <a:solidFill>
                <a:srgbClr val="222222"/>
              </a:solidFill>
              <a:latin typeface="consolas" panose="020B0609020204030204" pitchFamily="49" charset="0"/>
            </a:endParaRPr>
          </a:p>
          <a:p>
            <a:pPr lvl="1"/>
            <a:r>
              <a:rPr lang="zh-CN" altLang="en-US" sz="1400" dirty="0">
                <a:solidFill>
                  <a:srgbClr val="222222"/>
                </a:solidFill>
                <a:latin typeface="consolas" panose="020B0609020204030204" pitchFamily="49" charset="0"/>
              </a:rPr>
              <a:t>标注在接口上，指定服务名来绑定服务，在</a:t>
            </a:r>
            <a:r>
              <a:rPr lang="en-US" altLang="zh-CN" sz="1400" dirty="0">
                <a:solidFill>
                  <a:srgbClr val="222222"/>
                </a:solidFill>
                <a:latin typeface="consolas" panose="020B0609020204030204" pitchFamily="49" charset="0"/>
              </a:rPr>
              <a:t>Starter</a:t>
            </a:r>
            <a:r>
              <a:rPr lang="zh-CN" altLang="en-US" sz="1400" dirty="0">
                <a:solidFill>
                  <a:srgbClr val="222222"/>
                </a:solidFill>
                <a:latin typeface="consolas" panose="020B0609020204030204" pitchFamily="49" charset="0"/>
              </a:rPr>
              <a:t>中使用</a:t>
            </a:r>
            <a:r>
              <a:rPr lang="en-US" altLang="zh-CN" sz="1400" dirty="0" err="1">
                <a:solidFill>
                  <a:srgbClr val="222222"/>
                </a:solidFill>
                <a:latin typeface="consolas" panose="020B0609020204030204" pitchFamily="49" charset="0"/>
              </a:rPr>
              <a:t>SpringMVC</a:t>
            </a:r>
            <a:r>
              <a:rPr lang="zh-CN" altLang="en-US" sz="1400" dirty="0">
                <a:solidFill>
                  <a:srgbClr val="222222"/>
                </a:solidFill>
                <a:latin typeface="consolas" panose="020B0609020204030204" pitchFamily="49" charset="0"/>
              </a:rPr>
              <a:t>注解来绑定对应的</a:t>
            </a:r>
            <a:r>
              <a:rPr lang="en-US" altLang="zh-CN" sz="1400" dirty="0">
                <a:solidFill>
                  <a:srgbClr val="222222"/>
                </a:solidFill>
                <a:latin typeface="consolas" panose="020B0609020204030204" pitchFamily="49" charset="0"/>
              </a:rPr>
              <a:t>REST</a:t>
            </a:r>
            <a:r>
              <a:rPr lang="zh-CN" altLang="en-US" sz="1400" dirty="0">
                <a:solidFill>
                  <a:srgbClr val="222222"/>
                </a:solidFill>
                <a:latin typeface="consolas" panose="020B0609020204030204" pitchFamily="49" charset="0"/>
              </a:rPr>
              <a:t>接口</a:t>
            </a:r>
            <a:endParaRPr lang="en-US" altLang="zh-CN" sz="1400" dirty="0">
              <a:solidFill>
                <a:srgbClr val="222222"/>
              </a:solidFill>
              <a:latin typeface="consolas" panose="020B0609020204030204" pitchFamily="49" charset="0"/>
            </a:endParaRPr>
          </a:p>
          <a:p>
            <a:r>
              <a:rPr lang="en-US" altLang="zh-CN" sz="1400" dirty="0">
                <a:solidFill>
                  <a:srgbClr val="222222"/>
                </a:solidFill>
                <a:latin typeface="consolas" panose="020B0609020204030204" pitchFamily="49" charset="0"/>
              </a:rPr>
              <a:t>@</a:t>
            </a:r>
            <a:r>
              <a:rPr lang="en-US" altLang="zh-CN" sz="1400" dirty="0" err="1">
                <a:solidFill>
                  <a:srgbClr val="222222"/>
                </a:solidFill>
                <a:latin typeface="consolas" panose="020B0609020204030204" pitchFamily="49" charset="0"/>
              </a:rPr>
              <a:t>EnableFeignClients</a:t>
            </a:r>
            <a:r>
              <a:rPr lang="zh-CN" altLang="en-US" sz="1400" dirty="0">
                <a:solidFill>
                  <a:srgbClr val="222222"/>
                </a:solidFill>
                <a:latin typeface="consolas" panose="020B0609020204030204" pitchFamily="49" charset="0"/>
              </a:rPr>
              <a:t>注解</a:t>
            </a:r>
            <a:endParaRPr lang="en-US" altLang="zh-CN" sz="1400" dirty="0">
              <a:solidFill>
                <a:srgbClr val="222222"/>
              </a:solidFill>
              <a:latin typeface="consolas" panose="020B0609020204030204" pitchFamily="49" charset="0"/>
            </a:endParaRPr>
          </a:p>
          <a:p>
            <a:pPr lvl="1"/>
            <a:r>
              <a:rPr lang="zh-CN" altLang="en-US" sz="1400" dirty="0">
                <a:solidFill>
                  <a:srgbClr val="222222"/>
                </a:solidFill>
                <a:latin typeface="consolas" panose="020B0609020204030204" pitchFamily="49" charset="0"/>
              </a:rPr>
              <a:t>开启</a:t>
            </a:r>
            <a:r>
              <a:rPr lang="en-US" altLang="zh-CN" sz="1400" dirty="0" err="1">
                <a:solidFill>
                  <a:srgbClr val="222222"/>
                </a:solidFill>
                <a:latin typeface="consolas" panose="020B0609020204030204" pitchFamily="49" charset="0"/>
              </a:rPr>
              <a:t>SpringCloud</a:t>
            </a:r>
            <a:r>
              <a:rPr lang="en-US" altLang="zh-CN" sz="1400" dirty="0">
                <a:solidFill>
                  <a:srgbClr val="222222"/>
                </a:solidFill>
                <a:latin typeface="consolas" panose="020B0609020204030204" pitchFamily="49" charset="0"/>
              </a:rPr>
              <a:t> Feign</a:t>
            </a:r>
            <a:r>
              <a:rPr lang="zh-CN" altLang="en-US" sz="1400" dirty="0">
                <a:solidFill>
                  <a:srgbClr val="222222"/>
                </a:solidFill>
                <a:latin typeface="consolas" panose="020B0609020204030204" pitchFamily="49" charset="0"/>
              </a:rPr>
              <a:t>的支持功能</a:t>
            </a:r>
            <a:endParaRPr lang="en-US" altLang="zh-CN" sz="1400" dirty="0">
              <a:solidFill>
                <a:srgbClr val="222222"/>
              </a:solidFill>
              <a:latin typeface="consolas" panose="020B0609020204030204" pitchFamily="49" charset="0"/>
            </a:endParaRPr>
          </a:p>
          <a:p>
            <a:r>
              <a:rPr lang="zh-CN" altLang="en-US" sz="1400" dirty="0">
                <a:solidFill>
                  <a:srgbClr val="222222"/>
                </a:solidFill>
                <a:latin typeface="consolas" panose="020B0609020204030204" pitchFamily="49" charset="0"/>
              </a:rPr>
              <a:t>其他</a:t>
            </a:r>
            <a:r>
              <a:rPr lang="en-US" altLang="zh-CN" sz="1400" dirty="0" err="1">
                <a:solidFill>
                  <a:srgbClr val="222222"/>
                </a:solidFill>
                <a:latin typeface="consolas" panose="020B0609020204030204" pitchFamily="49" charset="0"/>
              </a:rPr>
              <a:t>SpringMVC</a:t>
            </a:r>
            <a:r>
              <a:rPr lang="zh-CN" altLang="en-US" sz="1400" dirty="0">
                <a:solidFill>
                  <a:srgbClr val="222222"/>
                </a:solidFill>
                <a:latin typeface="consolas" panose="020B0609020204030204" pitchFamily="49" charset="0"/>
              </a:rPr>
              <a:t>注解</a:t>
            </a:r>
            <a:endParaRPr lang="en-US" altLang="zh-CN" sz="1400" dirty="0">
              <a:solidFill>
                <a:srgbClr val="222222"/>
              </a:solidFill>
              <a:latin typeface="consolas" panose="020B0609020204030204" pitchFamily="49" charset="0"/>
            </a:endParaRPr>
          </a:p>
          <a:p>
            <a:pPr lvl="1"/>
            <a:r>
              <a:rPr lang="en-US" altLang="zh-CN" sz="1400" dirty="0">
                <a:solidFill>
                  <a:srgbClr val="222222"/>
                </a:solidFill>
                <a:latin typeface="consolas" panose="020B0609020204030204" pitchFamily="49" charset="0"/>
              </a:rPr>
              <a:t>@</a:t>
            </a:r>
            <a:r>
              <a:rPr lang="en-US" altLang="zh-CN" sz="1400" dirty="0" err="1">
                <a:solidFill>
                  <a:srgbClr val="222222"/>
                </a:solidFill>
                <a:latin typeface="consolas" panose="020B0609020204030204" pitchFamily="49" charset="0"/>
              </a:rPr>
              <a:t>RequestMapping</a:t>
            </a:r>
            <a:endParaRPr lang="en-US" altLang="zh-CN" sz="1400" dirty="0">
              <a:solidFill>
                <a:srgbClr val="222222"/>
              </a:solidFill>
              <a:latin typeface="consolas" panose="020B0609020204030204" pitchFamily="49" charset="0"/>
            </a:endParaRPr>
          </a:p>
          <a:p>
            <a:pPr lvl="1"/>
            <a:r>
              <a:rPr lang="en-US" altLang="zh-CN" sz="1400" dirty="0">
                <a:solidFill>
                  <a:srgbClr val="222222"/>
                </a:solidFill>
                <a:latin typeface="consolas" panose="020B0609020204030204" pitchFamily="49" charset="0"/>
              </a:rPr>
              <a:t>…</a:t>
            </a:r>
          </a:p>
        </p:txBody>
      </p:sp>
    </p:spTree>
    <p:extLst>
      <p:ext uri="{BB962C8B-B14F-4D97-AF65-F5344CB8AC3E}">
        <p14:creationId xmlns:p14="http://schemas.microsoft.com/office/powerpoint/2010/main" val="2314294065"/>
      </p:ext>
    </p:extLst>
  </p:cSld>
  <p:clrMapOvr>
    <a:masterClrMapping/>
  </p:clrMapOvr>
</p:sld>
</file>

<file path=ppt/theme/theme1.xml><?xml version="1.0" encoding="utf-8"?>
<a:theme xmlns:a="http://schemas.openxmlformats.org/drawingml/2006/main" name="TW Master - Blue/Purple">
  <a:themeElements>
    <a:clrScheme name="Blue Purple Basic">
      <a:dk1>
        <a:srgbClr val="000000"/>
      </a:dk1>
      <a:lt1>
        <a:srgbClr val="FFFFFF"/>
      </a:lt1>
      <a:dk2>
        <a:srgbClr val="666666"/>
      </a:dk2>
      <a:lt2>
        <a:srgbClr val="CCCCCC"/>
      </a:lt2>
      <a:accent1>
        <a:srgbClr val="00BCCD"/>
      </a:accent1>
      <a:accent2>
        <a:srgbClr val="0078BF"/>
      </a:accent2>
      <a:accent3>
        <a:srgbClr val="702269"/>
      </a:accent3>
      <a:accent4>
        <a:srgbClr val="B51B58"/>
      </a:accent4>
      <a:accent5>
        <a:srgbClr val="EE5BA0"/>
      </a:accent5>
      <a:accent6>
        <a:srgbClr val="F58A33"/>
      </a:accent6>
      <a:hlink>
        <a:srgbClr val="00BCCC"/>
      </a:hlink>
      <a:folHlink>
        <a:srgbClr val="70226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8787</TotalTime>
  <Words>1529</Words>
  <Application>Microsoft Macintosh PowerPoint</Application>
  <PresentationFormat>全屏显示(16:9)</PresentationFormat>
  <Paragraphs>108</Paragraphs>
  <Slides>18</Slides>
  <Notes>18</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18</vt:i4>
      </vt:variant>
    </vt:vector>
  </HeadingPairs>
  <TitlesOfParts>
    <vt:vector size="26" baseType="lpstr">
      <vt:lpstr>微软雅黑</vt:lpstr>
      <vt:lpstr>Arial</vt:lpstr>
      <vt:lpstr>Open Sans</vt:lpstr>
      <vt:lpstr>微软雅黑</vt:lpstr>
      <vt:lpstr>Open Sans Light</vt:lpstr>
      <vt:lpstr>Consolas</vt:lpstr>
      <vt:lpstr>Open Sans SemiBold</vt:lpstr>
      <vt:lpstr>TW Master - Blue/Purple</vt:lpstr>
      <vt:lpstr>微服务专题之 Feign设计思想浅析</vt:lpstr>
      <vt:lpstr>目录</vt:lpstr>
      <vt:lpstr>Feign是什么</vt:lpstr>
      <vt:lpstr>Feign解决的问题</vt:lpstr>
      <vt:lpstr>* Feign和Open Feign差异</vt:lpstr>
      <vt:lpstr>小节</vt:lpstr>
      <vt:lpstr>Feign使用示例</vt:lpstr>
      <vt:lpstr>原生Feign的注解</vt:lpstr>
      <vt:lpstr>SpringCloud Feign Starter核心注解</vt:lpstr>
      <vt:lpstr>Feign运行时模块</vt:lpstr>
      <vt:lpstr>Feign加载时模块</vt:lpstr>
      <vt:lpstr>Feign源码流程-加载（一）</vt:lpstr>
      <vt:lpstr>Feign源码流程-加载（二）</vt:lpstr>
      <vt:lpstr>Feign源码流程-加载（三）</vt:lpstr>
      <vt:lpstr>Feign源码流程-加载（四）</vt:lpstr>
      <vt:lpstr>Feign源码流程-运行</vt:lpstr>
      <vt:lpstr>小节</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nice big title</dc:title>
  <dc:creator>tao</dc:creator>
  <cp:lastModifiedBy>Pingtao Yu</cp:lastModifiedBy>
  <cp:revision>666</cp:revision>
  <dcterms:modified xsi:type="dcterms:W3CDTF">2021-05-10T10:55:43Z</dcterms:modified>
</cp:coreProperties>
</file>